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Now" panose="020B0604020202020204" charset="0"/>
      <p:regular r:id="rId12"/>
    </p:embeddedFont>
    <p:embeddedFont>
      <p:font typeface="Now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6.svg"/><Relationship Id="rId21" Type="http://schemas.openxmlformats.org/officeDocument/2006/relationships/image" Target="../media/image24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32" Type="http://schemas.openxmlformats.org/officeDocument/2006/relationships/image" Target="../media/image35.sv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10" Type="http://schemas.openxmlformats.org/officeDocument/2006/relationships/image" Target="../media/image8.sv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30.png"/><Relationship Id="rId30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3" Type="http://schemas.openxmlformats.org/officeDocument/2006/relationships/image" Target="../media/image6.svg"/><Relationship Id="rId21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41.svg"/><Relationship Id="rId17" Type="http://schemas.openxmlformats.org/officeDocument/2006/relationships/image" Target="../media/image46.png"/><Relationship Id="rId2" Type="http://schemas.openxmlformats.org/officeDocument/2006/relationships/image" Target="../media/image5.png"/><Relationship Id="rId16" Type="http://schemas.openxmlformats.org/officeDocument/2006/relationships/image" Target="../media/image45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8.svg"/><Relationship Id="rId19" Type="http://schemas.openxmlformats.org/officeDocument/2006/relationships/image" Target="../media/image48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image" Target="../media/image43.svg"/><Relationship Id="rId22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42.png"/><Relationship Id="rId18" Type="http://schemas.openxmlformats.org/officeDocument/2006/relationships/image" Target="../media/image33.svg"/><Relationship Id="rId3" Type="http://schemas.openxmlformats.org/officeDocument/2006/relationships/image" Target="../media/image6.svg"/><Relationship Id="rId7" Type="http://schemas.openxmlformats.org/officeDocument/2006/relationships/image" Target="../media/image52.png"/><Relationship Id="rId12" Type="http://schemas.openxmlformats.org/officeDocument/2006/relationships/image" Target="../media/image51.svg"/><Relationship Id="rId17" Type="http://schemas.openxmlformats.org/officeDocument/2006/relationships/image" Target="../media/image32.png"/><Relationship Id="rId2" Type="http://schemas.openxmlformats.org/officeDocument/2006/relationships/image" Target="../media/image5.png"/><Relationship Id="rId16" Type="http://schemas.openxmlformats.org/officeDocument/2006/relationships/image" Target="../media/image57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50.png"/><Relationship Id="rId5" Type="http://schemas.openxmlformats.org/officeDocument/2006/relationships/image" Target="../media/image7.png"/><Relationship Id="rId15" Type="http://schemas.openxmlformats.org/officeDocument/2006/relationships/image" Target="../media/image56.png"/><Relationship Id="rId10" Type="http://schemas.openxmlformats.org/officeDocument/2006/relationships/image" Target="../media/image55.svg"/><Relationship Id="rId19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54.png"/><Relationship Id="rId14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44.png"/><Relationship Id="rId18" Type="http://schemas.openxmlformats.org/officeDocument/2006/relationships/image" Target="../media/image63.svg"/><Relationship Id="rId3" Type="http://schemas.openxmlformats.org/officeDocument/2006/relationships/image" Target="../media/image6.svg"/><Relationship Id="rId7" Type="http://schemas.openxmlformats.org/officeDocument/2006/relationships/image" Target="../media/image58.png"/><Relationship Id="rId12" Type="http://schemas.openxmlformats.org/officeDocument/2006/relationships/image" Target="../media/image37.svg"/><Relationship Id="rId17" Type="http://schemas.openxmlformats.org/officeDocument/2006/relationships/image" Target="../media/image62.png"/><Relationship Id="rId2" Type="http://schemas.openxmlformats.org/officeDocument/2006/relationships/image" Target="../media/image5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36.png"/><Relationship Id="rId5" Type="http://schemas.openxmlformats.org/officeDocument/2006/relationships/image" Target="../media/image56.png"/><Relationship Id="rId15" Type="http://schemas.openxmlformats.org/officeDocument/2006/relationships/image" Target="../media/image32.png"/><Relationship Id="rId10" Type="http://schemas.openxmlformats.org/officeDocument/2006/relationships/image" Target="../media/image61.svg"/><Relationship Id="rId4" Type="http://schemas.openxmlformats.org/officeDocument/2006/relationships/image" Target="../media/image9.png"/><Relationship Id="rId9" Type="http://schemas.openxmlformats.org/officeDocument/2006/relationships/image" Target="../media/image60.png"/><Relationship Id="rId1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12" Type="http://schemas.openxmlformats.org/officeDocument/2006/relationships/image" Target="../media/image4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46.png"/><Relationship Id="rId5" Type="http://schemas.openxmlformats.org/officeDocument/2006/relationships/image" Target="../media/image50.png"/><Relationship Id="rId10" Type="http://schemas.openxmlformats.org/officeDocument/2006/relationships/image" Target="../media/image65.svg"/><Relationship Id="rId4" Type="http://schemas.openxmlformats.org/officeDocument/2006/relationships/image" Target="../media/image43.svg"/><Relationship Id="rId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5043" y="6846099"/>
            <a:ext cx="4762713" cy="3293964"/>
          </a:xfrm>
          <a:custGeom>
            <a:avLst/>
            <a:gdLst/>
            <a:ahLst/>
            <a:cxnLst/>
            <a:rect l="l" t="t" r="r" b="b"/>
            <a:pathLst>
              <a:path w="4762713" h="3293964">
                <a:moveTo>
                  <a:pt x="0" y="0"/>
                </a:moveTo>
                <a:lnTo>
                  <a:pt x="4762713" y="0"/>
                </a:lnTo>
                <a:lnTo>
                  <a:pt x="4762713" y="3293964"/>
                </a:lnTo>
                <a:lnTo>
                  <a:pt x="0" y="3293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589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5253179" y="5562484"/>
            <a:ext cx="942819" cy="1071385"/>
          </a:xfrm>
          <a:custGeom>
            <a:avLst/>
            <a:gdLst/>
            <a:ahLst/>
            <a:cxnLst/>
            <a:rect l="l" t="t" r="r" b="b"/>
            <a:pathLst>
              <a:path w="942819" h="1071385">
                <a:moveTo>
                  <a:pt x="0" y="0"/>
                </a:moveTo>
                <a:lnTo>
                  <a:pt x="942819" y="0"/>
                </a:lnTo>
                <a:lnTo>
                  <a:pt x="942819" y="1071385"/>
                </a:lnTo>
                <a:lnTo>
                  <a:pt x="0" y="1071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TextBox 4"/>
          <p:cNvSpPr txBox="1"/>
          <p:nvPr/>
        </p:nvSpPr>
        <p:spPr>
          <a:xfrm>
            <a:off x="2949401" y="1772707"/>
            <a:ext cx="12389197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Bērns lieto atkarību izraisošas vielas.</a:t>
            </a:r>
          </a:p>
          <a:p>
            <a:pPr algn="ctr">
              <a:lnSpc>
                <a:spcPts val="6599"/>
              </a:lnSpc>
            </a:pPr>
            <a:r>
              <a:rPr lang="en-US" sz="54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Kā valsts ļauj bērnam iet bojā?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60052" y="6884199"/>
            <a:ext cx="9199248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Laila Grāvere</a:t>
            </a: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, Tiesībsarga biroja Bērnu tiesību nodaļas vadītāja</a:t>
            </a:r>
          </a:p>
          <a:p>
            <a:pPr algn="l">
              <a:lnSpc>
                <a:spcPts val="2000"/>
              </a:lnSpc>
            </a:pPr>
            <a:endParaRPr lang="en-US" sz="200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l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Liene Cipule</a:t>
            </a: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, Neatkliekamās medicīniskās palīdzības dienesta vadītāja</a:t>
            </a:r>
          </a:p>
          <a:p>
            <a:pPr algn="l">
              <a:lnSpc>
                <a:spcPts val="2000"/>
              </a:lnSpc>
            </a:pPr>
            <a:endParaRPr lang="en-US" sz="200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l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Kaspars Jasinkevičs</a:t>
            </a: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, Rīgas Bērnu, jauniešu un ģimeņu sociālā atbalsta centra direktors</a:t>
            </a:r>
          </a:p>
          <a:p>
            <a:pPr algn="l">
              <a:lnSpc>
                <a:spcPts val="2000"/>
              </a:lnSpc>
            </a:pPr>
            <a:endParaRPr lang="en-US" sz="200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4390" y="3939115"/>
            <a:ext cx="11089481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Tiesībsarga ziņojums par palīdzības nodrošināšanu bērniem,</a:t>
            </a:r>
          </a:p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kuri lieto atkarību izraisošas vielas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12128" y="581025"/>
            <a:ext cx="3694004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08.08.2024.</a:t>
            </a:r>
          </a:p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Preses konference</a:t>
            </a:r>
          </a:p>
        </p:txBody>
      </p:sp>
      <p:sp>
        <p:nvSpPr>
          <p:cNvPr id="8" name="Freeform 8"/>
          <p:cNvSpPr/>
          <p:nvPr/>
        </p:nvSpPr>
        <p:spPr>
          <a:xfrm>
            <a:off x="1807061" y="5619190"/>
            <a:ext cx="1014679" cy="1014679"/>
          </a:xfrm>
          <a:custGeom>
            <a:avLst/>
            <a:gdLst/>
            <a:ahLst/>
            <a:cxnLst/>
            <a:rect l="l" t="t" r="r" b="b"/>
            <a:pathLst>
              <a:path w="1014679" h="1014679">
                <a:moveTo>
                  <a:pt x="0" y="0"/>
                </a:moveTo>
                <a:lnTo>
                  <a:pt x="1014678" y="0"/>
                </a:lnTo>
                <a:lnTo>
                  <a:pt x="1014678" y="1014679"/>
                </a:lnTo>
                <a:lnTo>
                  <a:pt x="0" y="1014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9" name="Freeform 9"/>
          <p:cNvSpPr/>
          <p:nvPr/>
        </p:nvSpPr>
        <p:spPr>
          <a:xfrm>
            <a:off x="3555212" y="5680225"/>
            <a:ext cx="964494" cy="953644"/>
          </a:xfrm>
          <a:custGeom>
            <a:avLst/>
            <a:gdLst/>
            <a:ahLst/>
            <a:cxnLst/>
            <a:rect l="l" t="t" r="r" b="b"/>
            <a:pathLst>
              <a:path w="964494" h="953644">
                <a:moveTo>
                  <a:pt x="0" y="0"/>
                </a:moveTo>
                <a:lnTo>
                  <a:pt x="964494" y="0"/>
                </a:lnTo>
                <a:lnTo>
                  <a:pt x="964494" y="953644"/>
                </a:lnTo>
                <a:lnTo>
                  <a:pt x="0" y="953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0" name="Group 10"/>
          <p:cNvGrpSpPr/>
          <p:nvPr/>
        </p:nvGrpSpPr>
        <p:grpSpPr>
          <a:xfrm>
            <a:off x="16195811" y="9258300"/>
            <a:ext cx="1879614" cy="187961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717">
                <a:alpha val="74902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560633" y="9761784"/>
            <a:ext cx="1149971" cy="436323"/>
          </a:xfrm>
          <a:custGeom>
            <a:avLst/>
            <a:gdLst/>
            <a:ahLst/>
            <a:cxnLst/>
            <a:rect l="l" t="t" r="r" b="b"/>
            <a:pathLst>
              <a:path w="1149971" h="436323">
                <a:moveTo>
                  <a:pt x="0" y="0"/>
                </a:moveTo>
                <a:lnTo>
                  <a:pt x="1149971" y="0"/>
                </a:lnTo>
                <a:lnTo>
                  <a:pt x="1149971" y="436323"/>
                </a:lnTo>
                <a:lnTo>
                  <a:pt x="0" y="436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95811" y="9258300"/>
            <a:ext cx="1879614" cy="187961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717">
                <a:alpha val="74902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560633" y="9761784"/>
            <a:ext cx="1149971" cy="436323"/>
          </a:xfrm>
          <a:custGeom>
            <a:avLst/>
            <a:gdLst/>
            <a:ahLst/>
            <a:cxnLst/>
            <a:rect l="l" t="t" r="r" b="b"/>
            <a:pathLst>
              <a:path w="1149971" h="436323">
                <a:moveTo>
                  <a:pt x="0" y="0"/>
                </a:moveTo>
                <a:lnTo>
                  <a:pt x="1149971" y="0"/>
                </a:lnTo>
                <a:lnTo>
                  <a:pt x="1149971" y="436323"/>
                </a:lnTo>
                <a:lnTo>
                  <a:pt x="0" y="436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196264" y="4330824"/>
            <a:ext cx="2849441" cy="2468329"/>
          </a:xfrm>
          <a:custGeom>
            <a:avLst/>
            <a:gdLst/>
            <a:ahLst/>
            <a:cxnLst/>
            <a:rect l="l" t="t" r="r" b="b"/>
            <a:pathLst>
              <a:path w="2849441" h="2468329">
                <a:moveTo>
                  <a:pt x="0" y="0"/>
                </a:moveTo>
                <a:lnTo>
                  <a:pt x="2849442" y="0"/>
                </a:lnTo>
                <a:lnTo>
                  <a:pt x="2849442" y="2468329"/>
                </a:lnTo>
                <a:lnTo>
                  <a:pt x="0" y="24683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495953" y="371724"/>
            <a:ext cx="6115701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PALDIES PAR UZMANĪBU!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27510" y="4254624"/>
            <a:ext cx="12808109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Tikai strādājot kopā, sadarbojoties un uzlabojot ierasto praksi, varam cerēt, ka atkarību slazdā nonākušie jaunieši saņems atbalstu ceļā uz veselīgāku dzīvi.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55936" y="134413"/>
            <a:ext cx="1576129" cy="1576129"/>
          </a:xfrm>
          <a:custGeom>
            <a:avLst/>
            <a:gdLst/>
            <a:ahLst/>
            <a:cxnLst/>
            <a:rect l="l" t="t" r="r" b="b"/>
            <a:pathLst>
              <a:path w="1576129" h="1576129">
                <a:moveTo>
                  <a:pt x="0" y="0"/>
                </a:moveTo>
                <a:lnTo>
                  <a:pt x="1576128" y="0"/>
                </a:lnTo>
                <a:lnTo>
                  <a:pt x="1576128" y="1576128"/>
                </a:lnTo>
                <a:lnTo>
                  <a:pt x="0" y="1576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8026510" y="1767691"/>
            <a:ext cx="2234980" cy="923006"/>
            <a:chOff x="0" y="0"/>
            <a:chExt cx="588637" cy="2430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758728" y="3583003"/>
            <a:ext cx="735966" cy="792426"/>
          </a:xfrm>
          <a:custGeom>
            <a:avLst/>
            <a:gdLst/>
            <a:ahLst/>
            <a:cxnLst/>
            <a:rect l="l" t="t" r="r" b="b"/>
            <a:pathLst>
              <a:path w="735966" h="792426">
                <a:moveTo>
                  <a:pt x="0" y="0"/>
                </a:moveTo>
                <a:lnTo>
                  <a:pt x="735965" y="0"/>
                </a:lnTo>
                <a:lnTo>
                  <a:pt x="735965" y="792426"/>
                </a:lnTo>
                <a:lnTo>
                  <a:pt x="0" y="792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7" name="Group 7"/>
          <p:cNvGrpSpPr/>
          <p:nvPr/>
        </p:nvGrpSpPr>
        <p:grpSpPr>
          <a:xfrm>
            <a:off x="8045560" y="4442104"/>
            <a:ext cx="2234980" cy="1024695"/>
            <a:chOff x="0" y="0"/>
            <a:chExt cx="588637" cy="2698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8637" cy="269879"/>
            </a:xfrm>
            <a:custGeom>
              <a:avLst/>
              <a:gdLst/>
              <a:ahLst/>
              <a:cxnLst/>
              <a:rect l="l" t="t" r="r" b="b"/>
              <a:pathLst>
                <a:path w="588637" h="269879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38703"/>
                  </a:lnTo>
                  <a:cubicBezTo>
                    <a:pt x="588637" y="246971"/>
                    <a:pt x="585352" y="254901"/>
                    <a:pt x="579506" y="260747"/>
                  </a:cubicBezTo>
                  <a:cubicBezTo>
                    <a:pt x="573659" y="266594"/>
                    <a:pt x="565729" y="269879"/>
                    <a:pt x="557461" y="269879"/>
                  </a:cubicBezTo>
                  <a:lnTo>
                    <a:pt x="31176" y="269879"/>
                  </a:lnTo>
                  <a:cubicBezTo>
                    <a:pt x="13958" y="269879"/>
                    <a:pt x="0" y="255921"/>
                    <a:pt x="0" y="238703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88637" cy="307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210867" y="4451412"/>
            <a:ext cx="1073782" cy="1087374"/>
          </a:xfrm>
          <a:custGeom>
            <a:avLst/>
            <a:gdLst/>
            <a:ahLst/>
            <a:cxnLst/>
            <a:rect l="l" t="t" r="r" b="b"/>
            <a:pathLst>
              <a:path w="1073782" h="1087374">
                <a:moveTo>
                  <a:pt x="0" y="0"/>
                </a:moveTo>
                <a:lnTo>
                  <a:pt x="1073782" y="0"/>
                </a:lnTo>
                <a:lnTo>
                  <a:pt x="1073782" y="1087374"/>
                </a:lnTo>
                <a:lnTo>
                  <a:pt x="0" y="1087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1" name="Group 11"/>
          <p:cNvGrpSpPr/>
          <p:nvPr/>
        </p:nvGrpSpPr>
        <p:grpSpPr>
          <a:xfrm>
            <a:off x="16195811" y="9347193"/>
            <a:ext cx="1879614" cy="187961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717">
                <a:alpha val="74902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560633" y="9761784"/>
            <a:ext cx="1149971" cy="436323"/>
          </a:xfrm>
          <a:custGeom>
            <a:avLst/>
            <a:gdLst/>
            <a:ahLst/>
            <a:cxnLst/>
            <a:rect l="l" t="t" r="r" b="b"/>
            <a:pathLst>
              <a:path w="1149971" h="436323">
                <a:moveTo>
                  <a:pt x="0" y="0"/>
                </a:moveTo>
                <a:lnTo>
                  <a:pt x="1149971" y="0"/>
                </a:lnTo>
                <a:lnTo>
                  <a:pt x="1149971" y="436323"/>
                </a:lnTo>
                <a:lnTo>
                  <a:pt x="0" y="4363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5" name="Group 15"/>
          <p:cNvGrpSpPr/>
          <p:nvPr/>
        </p:nvGrpSpPr>
        <p:grpSpPr>
          <a:xfrm>
            <a:off x="15411024" y="4571643"/>
            <a:ext cx="2234980" cy="923006"/>
            <a:chOff x="0" y="0"/>
            <a:chExt cx="588637" cy="2430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319722" y="6265255"/>
            <a:ext cx="907777" cy="897564"/>
          </a:xfrm>
          <a:custGeom>
            <a:avLst/>
            <a:gdLst/>
            <a:ahLst/>
            <a:cxnLst/>
            <a:rect l="l" t="t" r="r" b="b"/>
            <a:pathLst>
              <a:path w="907777" h="897564">
                <a:moveTo>
                  <a:pt x="0" y="0"/>
                </a:moveTo>
                <a:lnTo>
                  <a:pt x="907777" y="0"/>
                </a:lnTo>
                <a:lnTo>
                  <a:pt x="907777" y="897564"/>
                </a:lnTo>
                <a:lnTo>
                  <a:pt x="0" y="8975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9" name="Group 19"/>
          <p:cNvGrpSpPr/>
          <p:nvPr/>
        </p:nvGrpSpPr>
        <p:grpSpPr>
          <a:xfrm>
            <a:off x="15411024" y="6239813"/>
            <a:ext cx="2234980" cy="923006"/>
            <a:chOff x="0" y="0"/>
            <a:chExt cx="588637" cy="24309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411024" y="7776703"/>
            <a:ext cx="2234980" cy="1185667"/>
            <a:chOff x="0" y="0"/>
            <a:chExt cx="588637" cy="31227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88637" cy="312274"/>
            </a:xfrm>
            <a:custGeom>
              <a:avLst/>
              <a:gdLst/>
              <a:ahLst/>
              <a:cxnLst/>
              <a:rect l="l" t="t" r="r" b="b"/>
              <a:pathLst>
                <a:path w="588637" h="312274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81099"/>
                  </a:lnTo>
                  <a:cubicBezTo>
                    <a:pt x="588637" y="289367"/>
                    <a:pt x="585352" y="297297"/>
                    <a:pt x="579506" y="303143"/>
                  </a:cubicBezTo>
                  <a:cubicBezTo>
                    <a:pt x="573659" y="308990"/>
                    <a:pt x="565729" y="312274"/>
                    <a:pt x="557461" y="312274"/>
                  </a:cubicBezTo>
                  <a:lnTo>
                    <a:pt x="31176" y="312274"/>
                  </a:lnTo>
                  <a:cubicBezTo>
                    <a:pt x="13958" y="312274"/>
                    <a:pt x="0" y="298317"/>
                    <a:pt x="0" y="281099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588637" cy="350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120171" y="4543794"/>
            <a:ext cx="2234980" cy="923006"/>
            <a:chOff x="0" y="0"/>
            <a:chExt cx="588637" cy="24309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2800" y="5720783"/>
            <a:ext cx="2234980" cy="923006"/>
            <a:chOff x="0" y="0"/>
            <a:chExt cx="588637" cy="2430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 flipH="1">
            <a:off x="4225962" y="5580737"/>
            <a:ext cx="23012" cy="2311673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32" name="Freeform 32"/>
          <p:cNvSpPr/>
          <p:nvPr/>
        </p:nvSpPr>
        <p:spPr>
          <a:xfrm>
            <a:off x="2504610" y="5720783"/>
            <a:ext cx="896566" cy="927882"/>
          </a:xfrm>
          <a:custGeom>
            <a:avLst/>
            <a:gdLst/>
            <a:ahLst/>
            <a:cxnLst/>
            <a:rect l="l" t="t" r="r" b="b"/>
            <a:pathLst>
              <a:path w="896566" h="927882">
                <a:moveTo>
                  <a:pt x="0" y="0"/>
                </a:moveTo>
                <a:lnTo>
                  <a:pt x="896566" y="0"/>
                </a:lnTo>
                <a:lnTo>
                  <a:pt x="896566" y="927882"/>
                </a:lnTo>
                <a:lnTo>
                  <a:pt x="0" y="9278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3" name="Group 33"/>
          <p:cNvGrpSpPr/>
          <p:nvPr/>
        </p:nvGrpSpPr>
        <p:grpSpPr>
          <a:xfrm>
            <a:off x="5969248" y="5770448"/>
            <a:ext cx="2234980" cy="923006"/>
            <a:chOff x="0" y="0"/>
            <a:chExt cx="588637" cy="24309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4353371" y="7984054"/>
            <a:ext cx="878580" cy="935074"/>
          </a:xfrm>
          <a:custGeom>
            <a:avLst/>
            <a:gdLst/>
            <a:ahLst/>
            <a:cxnLst/>
            <a:rect l="l" t="t" r="r" b="b"/>
            <a:pathLst>
              <a:path w="878580" h="935074">
                <a:moveTo>
                  <a:pt x="0" y="0"/>
                </a:moveTo>
                <a:lnTo>
                  <a:pt x="878579" y="0"/>
                </a:lnTo>
                <a:lnTo>
                  <a:pt x="878579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7" name="Freeform 37"/>
          <p:cNvSpPr/>
          <p:nvPr/>
        </p:nvSpPr>
        <p:spPr>
          <a:xfrm>
            <a:off x="4927999" y="5868139"/>
            <a:ext cx="993624" cy="793657"/>
          </a:xfrm>
          <a:custGeom>
            <a:avLst/>
            <a:gdLst/>
            <a:ahLst/>
            <a:cxnLst/>
            <a:rect l="l" t="t" r="r" b="b"/>
            <a:pathLst>
              <a:path w="993624" h="793657">
                <a:moveTo>
                  <a:pt x="0" y="0"/>
                </a:moveTo>
                <a:lnTo>
                  <a:pt x="993624" y="0"/>
                </a:lnTo>
                <a:lnTo>
                  <a:pt x="993624" y="793657"/>
                </a:lnTo>
                <a:lnTo>
                  <a:pt x="0" y="7936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8" name="Group 38"/>
          <p:cNvGrpSpPr/>
          <p:nvPr/>
        </p:nvGrpSpPr>
        <p:grpSpPr>
          <a:xfrm>
            <a:off x="152800" y="6929265"/>
            <a:ext cx="2234980" cy="923006"/>
            <a:chOff x="0" y="0"/>
            <a:chExt cx="588637" cy="24309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5010630" y="7002170"/>
            <a:ext cx="806131" cy="771870"/>
          </a:xfrm>
          <a:custGeom>
            <a:avLst/>
            <a:gdLst/>
            <a:ahLst/>
            <a:cxnLst/>
            <a:rect l="l" t="t" r="r" b="b"/>
            <a:pathLst>
              <a:path w="806131" h="771870">
                <a:moveTo>
                  <a:pt x="0" y="0"/>
                </a:moveTo>
                <a:lnTo>
                  <a:pt x="806130" y="0"/>
                </a:lnTo>
                <a:lnTo>
                  <a:pt x="806130" y="771870"/>
                </a:lnTo>
                <a:lnTo>
                  <a:pt x="0" y="7718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2" name="Freeform 42"/>
          <p:cNvSpPr/>
          <p:nvPr/>
        </p:nvSpPr>
        <p:spPr>
          <a:xfrm>
            <a:off x="2504610" y="7142682"/>
            <a:ext cx="1023111" cy="588289"/>
          </a:xfrm>
          <a:custGeom>
            <a:avLst/>
            <a:gdLst/>
            <a:ahLst/>
            <a:cxnLst/>
            <a:rect l="l" t="t" r="r" b="b"/>
            <a:pathLst>
              <a:path w="1023111" h="588289">
                <a:moveTo>
                  <a:pt x="0" y="0"/>
                </a:moveTo>
                <a:lnTo>
                  <a:pt x="1023111" y="0"/>
                </a:lnTo>
                <a:lnTo>
                  <a:pt x="1023111" y="588289"/>
                </a:lnTo>
                <a:lnTo>
                  <a:pt x="0" y="58828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3" name="Group 43"/>
          <p:cNvGrpSpPr/>
          <p:nvPr/>
        </p:nvGrpSpPr>
        <p:grpSpPr>
          <a:xfrm>
            <a:off x="5958132" y="6913267"/>
            <a:ext cx="2234980" cy="923006"/>
            <a:chOff x="0" y="0"/>
            <a:chExt cx="588637" cy="24309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3157646" y="8899279"/>
            <a:ext cx="2234980" cy="923006"/>
            <a:chOff x="0" y="0"/>
            <a:chExt cx="588637" cy="24309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3814484" y="8025950"/>
            <a:ext cx="868978" cy="799460"/>
          </a:xfrm>
          <a:custGeom>
            <a:avLst/>
            <a:gdLst/>
            <a:ahLst/>
            <a:cxnLst/>
            <a:rect l="l" t="t" r="r" b="b"/>
            <a:pathLst>
              <a:path w="868978" h="799460">
                <a:moveTo>
                  <a:pt x="0" y="0"/>
                </a:moveTo>
                <a:lnTo>
                  <a:pt x="868978" y="0"/>
                </a:lnTo>
                <a:lnTo>
                  <a:pt x="868978" y="799460"/>
                </a:lnTo>
                <a:lnTo>
                  <a:pt x="0" y="79946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0" name="Freeform 50"/>
          <p:cNvSpPr/>
          <p:nvPr/>
        </p:nvSpPr>
        <p:spPr>
          <a:xfrm>
            <a:off x="3810075" y="3524242"/>
            <a:ext cx="855171" cy="955498"/>
          </a:xfrm>
          <a:custGeom>
            <a:avLst/>
            <a:gdLst/>
            <a:ahLst/>
            <a:cxnLst/>
            <a:rect l="l" t="t" r="r" b="b"/>
            <a:pathLst>
              <a:path w="855171" h="955498">
                <a:moveTo>
                  <a:pt x="0" y="0"/>
                </a:moveTo>
                <a:lnTo>
                  <a:pt x="855171" y="0"/>
                </a:lnTo>
                <a:lnTo>
                  <a:pt x="855171" y="955499"/>
                </a:lnTo>
                <a:lnTo>
                  <a:pt x="0" y="95549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1" name="Freeform 51"/>
          <p:cNvSpPr/>
          <p:nvPr/>
        </p:nvSpPr>
        <p:spPr>
          <a:xfrm>
            <a:off x="301595" y="7562915"/>
            <a:ext cx="421555" cy="632728"/>
          </a:xfrm>
          <a:custGeom>
            <a:avLst/>
            <a:gdLst/>
            <a:ahLst/>
            <a:cxnLst/>
            <a:rect l="l" t="t" r="r" b="b"/>
            <a:pathLst>
              <a:path w="421555" h="632728">
                <a:moveTo>
                  <a:pt x="0" y="0"/>
                </a:moveTo>
                <a:lnTo>
                  <a:pt x="421555" y="0"/>
                </a:lnTo>
                <a:lnTo>
                  <a:pt x="421555" y="632728"/>
                </a:lnTo>
                <a:lnTo>
                  <a:pt x="0" y="63272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2" name="Freeform 52"/>
          <p:cNvSpPr/>
          <p:nvPr/>
        </p:nvSpPr>
        <p:spPr>
          <a:xfrm>
            <a:off x="7614351" y="7560253"/>
            <a:ext cx="421555" cy="632728"/>
          </a:xfrm>
          <a:custGeom>
            <a:avLst/>
            <a:gdLst/>
            <a:ahLst/>
            <a:cxnLst/>
            <a:rect l="l" t="t" r="r" b="b"/>
            <a:pathLst>
              <a:path w="421555" h="632728">
                <a:moveTo>
                  <a:pt x="0" y="0"/>
                </a:moveTo>
                <a:lnTo>
                  <a:pt x="421555" y="0"/>
                </a:lnTo>
                <a:lnTo>
                  <a:pt x="421555" y="632728"/>
                </a:lnTo>
                <a:lnTo>
                  <a:pt x="0" y="63272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3" name="AutoShape 53"/>
          <p:cNvSpPr/>
          <p:nvPr/>
        </p:nvSpPr>
        <p:spPr>
          <a:xfrm>
            <a:off x="9163050" y="2850457"/>
            <a:ext cx="0" cy="612351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54" name="AutoShape 54"/>
          <p:cNvSpPr/>
          <p:nvPr/>
        </p:nvSpPr>
        <p:spPr>
          <a:xfrm flipH="1">
            <a:off x="9163050" y="5527499"/>
            <a:ext cx="19050" cy="3284780"/>
          </a:xfrm>
          <a:prstGeom prst="line">
            <a:avLst/>
          </a:prstGeom>
          <a:ln w="76200" cap="flat">
            <a:solidFill>
              <a:srgbClr val="D8D8D8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55" name="AutoShape 55"/>
          <p:cNvSpPr/>
          <p:nvPr/>
        </p:nvSpPr>
        <p:spPr>
          <a:xfrm>
            <a:off x="14773611" y="5580548"/>
            <a:ext cx="0" cy="612351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56" name="AutoShape 56"/>
          <p:cNvSpPr/>
          <p:nvPr/>
        </p:nvSpPr>
        <p:spPr>
          <a:xfrm>
            <a:off x="14792661" y="7266928"/>
            <a:ext cx="0" cy="612351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57" name="AutoShape 57"/>
          <p:cNvSpPr/>
          <p:nvPr/>
        </p:nvSpPr>
        <p:spPr>
          <a:xfrm>
            <a:off x="10280540" y="4954452"/>
            <a:ext cx="3930327" cy="4064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58" name="AutoShape 58"/>
          <p:cNvSpPr/>
          <p:nvPr/>
        </p:nvSpPr>
        <p:spPr>
          <a:xfrm flipH="1">
            <a:off x="5336100" y="4954452"/>
            <a:ext cx="2709460" cy="68976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59" name="Group 59"/>
          <p:cNvGrpSpPr/>
          <p:nvPr/>
        </p:nvGrpSpPr>
        <p:grpSpPr>
          <a:xfrm>
            <a:off x="10803957" y="5720783"/>
            <a:ext cx="2234980" cy="1185667"/>
            <a:chOff x="0" y="0"/>
            <a:chExt cx="588637" cy="312274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588637" cy="312274"/>
            </a:xfrm>
            <a:custGeom>
              <a:avLst/>
              <a:gdLst/>
              <a:ahLst/>
              <a:cxnLst/>
              <a:rect l="l" t="t" r="r" b="b"/>
              <a:pathLst>
                <a:path w="588637" h="312274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81099"/>
                  </a:lnTo>
                  <a:cubicBezTo>
                    <a:pt x="588637" y="289367"/>
                    <a:pt x="585352" y="297297"/>
                    <a:pt x="579506" y="303143"/>
                  </a:cubicBezTo>
                  <a:cubicBezTo>
                    <a:pt x="573659" y="308990"/>
                    <a:pt x="565729" y="312274"/>
                    <a:pt x="557461" y="312274"/>
                  </a:cubicBezTo>
                  <a:lnTo>
                    <a:pt x="31176" y="312274"/>
                  </a:lnTo>
                  <a:cubicBezTo>
                    <a:pt x="13958" y="312274"/>
                    <a:pt x="0" y="298317"/>
                    <a:pt x="0" y="281099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588637" cy="350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2" name="AutoShape 62"/>
          <p:cNvSpPr/>
          <p:nvPr/>
        </p:nvSpPr>
        <p:spPr>
          <a:xfrm>
            <a:off x="9126711" y="6272623"/>
            <a:ext cx="612351" cy="0"/>
          </a:xfrm>
          <a:prstGeom prst="line">
            <a:avLst/>
          </a:prstGeom>
          <a:ln w="76200" cap="flat">
            <a:solidFill>
              <a:srgbClr val="D8D8D8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63" name="Freeform 63"/>
          <p:cNvSpPr/>
          <p:nvPr/>
        </p:nvSpPr>
        <p:spPr>
          <a:xfrm>
            <a:off x="9853362" y="5931962"/>
            <a:ext cx="902970" cy="836376"/>
          </a:xfrm>
          <a:custGeom>
            <a:avLst/>
            <a:gdLst/>
            <a:ahLst/>
            <a:cxnLst/>
            <a:rect l="l" t="t" r="r" b="b"/>
            <a:pathLst>
              <a:path w="902970" h="836376">
                <a:moveTo>
                  <a:pt x="0" y="0"/>
                </a:moveTo>
                <a:lnTo>
                  <a:pt x="902970" y="0"/>
                </a:lnTo>
                <a:lnTo>
                  <a:pt x="902970" y="836376"/>
                </a:lnTo>
                <a:lnTo>
                  <a:pt x="0" y="83637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4" name="AutoShape 64"/>
          <p:cNvSpPr/>
          <p:nvPr/>
        </p:nvSpPr>
        <p:spPr>
          <a:xfrm>
            <a:off x="9126711" y="7520943"/>
            <a:ext cx="612351" cy="0"/>
          </a:xfrm>
          <a:prstGeom prst="line">
            <a:avLst/>
          </a:prstGeom>
          <a:ln w="76200" cap="flat">
            <a:solidFill>
              <a:srgbClr val="D8D8D8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65" name="Freeform 65"/>
          <p:cNvSpPr/>
          <p:nvPr/>
        </p:nvSpPr>
        <p:spPr>
          <a:xfrm>
            <a:off x="9829058" y="7198110"/>
            <a:ext cx="864864" cy="785945"/>
          </a:xfrm>
          <a:custGeom>
            <a:avLst/>
            <a:gdLst/>
            <a:ahLst/>
            <a:cxnLst/>
            <a:rect l="l" t="t" r="r" b="b"/>
            <a:pathLst>
              <a:path w="864864" h="785945">
                <a:moveTo>
                  <a:pt x="0" y="0"/>
                </a:moveTo>
                <a:lnTo>
                  <a:pt x="864864" y="0"/>
                </a:lnTo>
                <a:lnTo>
                  <a:pt x="864864" y="785944"/>
                </a:lnTo>
                <a:lnTo>
                  <a:pt x="0" y="785944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66" name="Group 66"/>
          <p:cNvGrpSpPr/>
          <p:nvPr/>
        </p:nvGrpSpPr>
        <p:grpSpPr>
          <a:xfrm>
            <a:off x="10798697" y="7142682"/>
            <a:ext cx="2234980" cy="923006"/>
            <a:chOff x="0" y="0"/>
            <a:chExt cx="588637" cy="243096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9" name="AutoShape 69"/>
          <p:cNvSpPr/>
          <p:nvPr/>
        </p:nvSpPr>
        <p:spPr>
          <a:xfrm>
            <a:off x="9163050" y="8793229"/>
            <a:ext cx="612351" cy="0"/>
          </a:xfrm>
          <a:prstGeom prst="line">
            <a:avLst/>
          </a:prstGeom>
          <a:ln w="76200" cap="flat">
            <a:solidFill>
              <a:srgbClr val="D8D8D8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70" name="Group 70"/>
          <p:cNvGrpSpPr/>
          <p:nvPr/>
        </p:nvGrpSpPr>
        <p:grpSpPr>
          <a:xfrm>
            <a:off x="10803957" y="8350776"/>
            <a:ext cx="2234980" cy="923006"/>
            <a:chOff x="0" y="0"/>
            <a:chExt cx="588637" cy="243096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3" name="Freeform 73"/>
          <p:cNvSpPr/>
          <p:nvPr/>
        </p:nvSpPr>
        <p:spPr>
          <a:xfrm>
            <a:off x="9829058" y="8350776"/>
            <a:ext cx="828770" cy="828770"/>
          </a:xfrm>
          <a:custGeom>
            <a:avLst/>
            <a:gdLst/>
            <a:ahLst/>
            <a:cxnLst/>
            <a:rect l="l" t="t" r="r" b="b"/>
            <a:pathLst>
              <a:path w="828770" h="828770">
                <a:moveTo>
                  <a:pt x="0" y="0"/>
                </a:moveTo>
                <a:lnTo>
                  <a:pt x="828770" y="0"/>
                </a:lnTo>
                <a:lnTo>
                  <a:pt x="828770" y="828770"/>
                </a:lnTo>
                <a:lnTo>
                  <a:pt x="0" y="82877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4" name="TextBox 74"/>
          <p:cNvSpPr txBox="1"/>
          <p:nvPr/>
        </p:nvSpPr>
        <p:spPr>
          <a:xfrm>
            <a:off x="15559819" y="6466366"/>
            <a:ext cx="193739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Slimnīca (novērtēšanai)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5559819" y="7904052"/>
            <a:ext cx="1937390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BKUS, RPNC vai cita medicīnas iestāde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274193" y="1994244"/>
            <a:ext cx="1739615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Apreibinājies bērns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293243" y="4585802"/>
            <a:ext cx="1739615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Valsts vai pašvaldības policija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5658706" y="4844234"/>
            <a:ext cx="173961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NMPD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120171" y="4788478"/>
            <a:ext cx="221593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Likumiskais pārstāvis/vecāki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01595" y="6071161"/>
            <a:ext cx="1937390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Mājas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118043" y="6120826"/>
            <a:ext cx="1937390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Bērnunams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301595" y="7279643"/>
            <a:ext cx="1937390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Krīzes centrs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106927" y="7263645"/>
            <a:ext cx="1937390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Audžuģimene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280278" y="9125832"/>
            <a:ext cx="193739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Profilakses iestāde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07703" y="454707"/>
            <a:ext cx="4064573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APREIBUŠA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BĒRNA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CEĻŠ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0952752" y="5848132"/>
            <a:ext cx="1937390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Administratīvā pārkāpuma process</a:t>
            </a:r>
          </a:p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(NPAIS)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0947492" y="7507348"/>
            <a:ext cx="1937390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Bāriņtiesa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0947492" y="8613098"/>
            <a:ext cx="193739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Sociālais dienests</a:t>
            </a:r>
          </a:p>
        </p:txBody>
      </p:sp>
      <p:sp>
        <p:nvSpPr>
          <p:cNvPr id="89" name="AutoShape 89"/>
          <p:cNvSpPr/>
          <p:nvPr/>
        </p:nvSpPr>
        <p:spPr>
          <a:xfrm>
            <a:off x="4248973" y="7553124"/>
            <a:ext cx="612351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90" name="AutoShape 90"/>
          <p:cNvSpPr/>
          <p:nvPr/>
        </p:nvSpPr>
        <p:spPr>
          <a:xfrm>
            <a:off x="4268023" y="6264967"/>
            <a:ext cx="612351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91" name="AutoShape 91"/>
          <p:cNvSpPr/>
          <p:nvPr/>
        </p:nvSpPr>
        <p:spPr>
          <a:xfrm flipH="1">
            <a:off x="3613611" y="7534074"/>
            <a:ext cx="612351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92" name="AutoShape 92"/>
          <p:cNvSpPr/>
          <p:nvPr/>
        </p:nvSpPr>
        <p:spPr>
          <a:xfrm flipH="1">
            <a:off x="3627097" y="6259336"/>
            <a:ext cx="612351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93" name="AutoShape 93"/>
          <p:cNvSpPr/>
          <p:nvPr/>
        </p:nvSpPr>
        <p:spPr>
          <a:xfrm>
            <a:off x="10301057" y="2502244"/>
            <a:ext cx="3930326" cy="2269875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2512" y="1555430"/>
            <a:ext cx="2400102" cy="2400102"/>
          </a:xfrm>
          <a:custGeom>
            <a:avLst/>
            <a:gdLst/>
            <a:ahLst/>
            <a:cxnLst/>
            <a:rect l="l" t="t" r="r" b="b"/>
            <a:pathLst>
              <a:path w="2400102" h="2400102">
                <a:moveTo>
                  <a:pt x="0" y="0"/>
                </a:moveTo>
                <a:lnTo>
                  <a:pt x="2400102" y="0"/>
                </a:lnTo>
                <a:lnTo>
                  <a:pt x="2400102" y="2400102"/>
                </a:lnTo>
                <a:lnTo>
                  <a:pt x="0" y="2400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235548" y="4184132"/>
            <a:ext cx="2234980" cy="923006"/>
            <a:chOff x="0" y="0"/>
            <a:chExt cx="588637" cy="2430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195811" y="9258300"/>
            <a:ext cx="1879614" cy="187961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717">
                <a:alpha val="74902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560633" y="9761784"/>
            <a:ext cx="1149971" cy="436323"/>
          </a:xfrm>
          <a:custGeom>
            <a:avLst/>
            <a:gdLst/>
            <a:ahLst/>
            <a:cxnLst/>
            <a:rect l="l" t="t" r="r" b="b"/>
            <a:pathLst>
              <a:path w="1149971" h="436323">
                <a:moveTo>
                  <a:pt x="0" y="0"/>
                </a:moveTo>
                <a:lnTo>
                  <a:pt x="1149971" y="0"/>
                </a:lnTo>
                <a:lnTo>
                  <a:pt x="1149971" y="436323"/>
                </a:lnTo>
                <a:lnTo>
                  <a:pt x="0" y="4363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0" name="Group 10"/>
          <p:cNvGrpSpPr/>
          <p:nvPr/>
        </p:nvGrpSpPr>
        <p:grpSpPr>
          <a:xfrm>
            <a:off x="7653924" y="4799949"/>
            <a:ext cx="2234980" cy="923006"/>
            <a:chOff x="0" y="0"/>
            <a:chExt cx="588637" cy="2430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48115" y="4799949"/>
            <a:ext cx="2234980" cy="1154116"/>
            <a:chOff x="0" y="0"/>
            <a:chExt cx="588637" cy="3039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88637" cy="303965"/>
            </a:xfrm>
            <a:custGeom>
              <a:avLst/>
              <a:gdLst/>
              <a:ahLst/>
              <a:cxnLst/>
              <a:rect l="l" t="t" r="r" b="b"/>
              <a:pathLst>
                <a:path w="588637" h="303965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72789"/>
                  </a:lnTo>
                  <a:cubicBezTo>
                    <a:pt x="588637" y="281057"/>
                    <a:pt x="585352" y="288987"/>
                    <a:pt x="579506" y="294833"/>
                  </a:cubicBezTo>
                  <a:cubicBezTo>
                    <a:pt x="573659" y="300680"/>
                    <a:pt x="565729" y="303965"/>
                    <a:pt x="557461" y="303965"/>
                  </a:cubicBezTo>
                  <a:lnTo>
                    <a:pt x="31176" y="303965"/>
                  </a:lnTo>
                  <a:cubicBezTo>
                    <a:pt x="13958" y="303965"/>
                    <a:pt x="0" y="290007"/>
                    <a:pt x="0" y="272789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88637" cy="342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299158" y="3321341"/>
            <a:ext cx="944511" cy="1296070"/>
          </a:xfrm>
          <a:custGeom>
            <a:avLst/>
            <a:gdLst/>
            <a:ahLst/>
            <a:cxnLst/>
            <a:rect l="l" t="t" r="r" b="b"/>
            <a:pathLst>
              <a:path w="944511" h="1296070">
                <a:moveTo>
                  <a:pt x="0" y="0"/>
                </a:moveTo>
                <a:lnTo>
                  <a:pt x="944511" y="0"/>
                </a:lnTo>
                <a:lnTo>
                  <a:pt x="944511" y="1296070"/>
                </a:lnTo>
                <a:lnTo>
                  <a:pt x="0" y="1296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7" name="Group 17"/>
          <p:cNvGrpSpPr/>
          <p:nvPr/>
        </p:nvGrpSpPr>
        <p:grpSpPr>
          <a:xfrm>
            <a:off x="4351435" y="4755667"/>
            <a:ext cx="2234980" cy="923006"/>
            <a:chOff x="0" y="0"/>
            <a:chExt cx="588637" cy="2430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3470528" y="2300847"/>
            <a:ext cx="8614077" cy="1905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21" name="AutoShape 21"/>
          <p:cNvSpPr/>
          <p:nvPr/>
        </p:nvSpPr>
        <p:spPr>
          <a:xfrm>
            <a:off x="5465142" y="2319897"/>
            <a:ext cx="0" cy="89021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22" name="AutoShape 22"/>
          <p:cNvSpPr/>
          <p:nvPr/>
        </p:nvSpPr>
        <p:spPr>
          <a:xfrm>
            <a:off x="8790464" y="5871719"/>
            <a:ext cx="0" cy="89021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23" name="Group 23"/>
          <p:cNvGrpSpPr/>
          <p:nvPr/>
        </p:nvGrpSpPr>
        <p:grpSpPr>
          <a:xfrm>
            <a:off x="7672974" y="7927113"/>
            <a:ext cx="2234980" cy="1073233"/>
            <a:chOff x="0" y="0"/>
            <a:chExt cx="588637" cy="2826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88637" cy="282662"/>
            </a:xfrm>
            <a:custGeom>
              <a:avLst/>
              <a:gdLst/>
              <a:ahLst/>
              <a:cxnLst/>
              <a:rect l="l" t="t" r="r" b="b"/>
              <a:pathLst>
                <a:path w="588637" h="282662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51486"/>
                  </a:lnTo>
                  <a:cubicBezTo>
                    <a:pt x="588637" y="259755"/>
                    <a:pt x="585352" y="267684"/>
                    <a:pt x="579506" y="273531"/>
                  </a:cubicBezTo>
                  <a:cubicBezTo>
                    <a:pt x="573659" y="279377"/>
                    <a:pt x="565729" y="282662"/>
                    <a:pt x="557461" y="282662"/>
                  </a:cubicBezTo>
                  <a:lnTo>
                    <a:pt x="31176" y="282662"/>
                  </a:lnTo>
                  <a:cubicBezTo>
                    <a:pt x="13958" y="282662"/>
                    <a:pt x="0" y="268704"/>
                    <a:pt x="0" y="251486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88637" cy="320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8258681" y="6942911"/>
            <a:ext cx="1063565" cy="850852"/>
          </a:xfrm>
          <a:custGeom>
            <a:avLst/>
            <a:gdLst/>
            <a:ahLst/>
            <a:cxnLst/>
            <a:rect l="l" t="t" r="r" b="b"/>
            <a:pathLst>
              <a:path w="1063565" h="850852">
                <a:moveTo>
                  <a:pt x="0" y="0"/>
                </a:moveTo>
                <a:lnTo>
                  <a:pt x="1063565" y="0"/>
                </a:lnTo>
                <a:lnTo>
                  <a:pt x="1063565" y="850852"/>
                </a:lnTo>
                <a:lnTo>
                  <a:pt x="0" y="8508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7" name="AutoShape 27"/>
          <p:cNvSpPr/>
          <p:nvPr/>
        </p:nvSpPr>
        <p:spPr>
          <a:xfrm>
            <a:off x="8727777" y="2319897"/>
            <a:ext cx="0" cy="89021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28" name="AutoShape 28"/>
          <p:cNvSpPr/>
          <p:nvPr/>
        </p:nvSpPr>
        <p:spPr>
          <a:xfrm>
            <a:off x="12065605" y="2319897"/>
            <a:ext cx="0" cy="89021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29" name="Freeform 29"/>
          <p:cNvSpPr/>
          <p:nvPr/>
        </p:nvSpPr>
        <p:spPr>
          <a:xfrm>
            <a:off x="11429196" y="3321341"/>
            <a:ext cx="1310817" cy="1296070"/>
          </a:xfrm>
          <a:custGeom>
            <a:avLst/>
            <a:gdLst/>
            <a:ahLst/>
            <a:cxnLst/>
            <a:rect l="l" t="t" r="r" b="b"/>
            <a:pathLst>
              <a:path w="1310817" h="1296070">
                <a:moveTo>
                  <a:pt x="0" y="0"/>
                </a:moveTo>
                <a:lnTo>
                  <a:pt x="1310817" y="0"/>
                </a:lnTo>
                <a:lnTo>
                  <a:pt x="1310817" y="1296070"/>
                </a:lnTo>
                <a:lnTo>
                  <a:pt x="0" y="12960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0" name="Freeform 30"/>
          <p:cNvSpPr/>
          <p:nvPr/>
        </p:nvSpPr>
        <p:spPr>
          <a:xfrm>
            <a:off x="4965130" y="3321341"/>
            <a:ext cx="1083687" cy="1323588"/>
          </a:xfrm>
          <a:custGeom>
            <a:avLst/>
            <a:gdLst/>
            <a:ahLst/>
            <a:cxnLst/>
            <a:rect l="l" t="t" r="r" b="b"/>
            <a:pathLst>
              <a:path w="1083687" h="1323588">
                <a:moveTo>
                  <a:pt x="0" y="0"/>
                </a:moveTo>
                <a:lnTo>
                  <a:pt x="1083688" y="0"/>
                </a:lnTo>
                <a:lnTo>
                  <a:pt x="1083688" y="1323588"/>
                </a:lnTo>
                <a:lnTo>
                  <a:pt x="0" y="13235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1" name="Freeform 31"/>
          <p:cNvSpPr/>
          <p:nvPr/>
        </p:nvSpPr>
        <p:spPr>
          <a:xfrm>
            <a:off x="3889112" y="5458840"/>
            <a:ext cx="924646" cy="924646"/>
          </a:xfrm>
          <a:custGeom>
            <a:avLst/>
            <a:gdLst/>
            <a:ahLst/>
            <a:cxnLst/>
            <a:rect l="l" t="t" r="r" b="b"/>
            <a:pathLst>
              <a:path w="924646" h="924646">
                <a:moveTo>
                  <a:pt x="0" y="0"/>
                </a:moveTo>
                <a:lnTo>
                  <a:pt x="924646" y="0"/>
                </a:lnTo>
                <a:lnTo>
                  <a:pt x="924646" y="924646"/>
                </a:lnTo>
                <a:lnTo>
                  <a:pt x="0" y="9246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2" name="Group 32"/>
          <p:cNvGrpSpPr/>
          <p:nvPr/>
        </p:nvGrpSpPr>
        <p:grpSpPr>
          <a:xfrm>
            <a:off x="1810946" y="7059761"/>
            <a:ext cx="2234980" cy="1325219"/>
            <a:chOff x="0" y="0"/>
            <a:chExt cx="588637" cy="34902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88637" cy="349029"/>
            </a:xfrm>
            <a:custGeom>
              <a:avLst/>
              <a:gdLst/>
              <a:ahLst/>
              <a:cxnLst/>
              <a:rect l="l" t="t" r="r" b="b"/>
              <a:pathLst>
                <a:path w="588637" h="349029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317853"/>
                  </a:lnTo>
                  <a:cubicBezTo>
                    <a:pt x="588637" y="335071"/>
                    <a:pt x="574679" y="349029"/>
                    <a:pt x="557461" y="349029"/>
                  </a:cubicBezTo>
                  <a:lnTo>
                    <a:pt x="31176" y="349029"/>
                  </a:lnTo>
                  <a:cubicBezTo>
                    <a:pt x="13958" y="349029"/>
                    <a:pt x="0" y="335071"/>
                    <a:pt x="0" y="317853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588637" cy="38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656944" y="7059761"/>
            <a:ext cx="2234980" cy="1325219"/>
            <a:chOff x="0" y="0"/>
            <a:chExt cx="588637" cy="34902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88637" cy="349029"/>
            </a:xfrm>
            <a:custGeom>
              <a:avLst/>
              <a:gdLst/>
              <a:ahLst/>
              <a:cxnLst/>
              <a:rect l="l" t="t" r="r" b="b"/>
              <a:pathLst>
                <a:path w="588637" h="349029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317853"/>
                  </a:lnTo>
                  <a:cubicBezTo>
                    <a:pt x="588637" y="335071"/>
                    <a:pt x="574679" y="349029"/>
                    <a:pt x="557461" y="349029"/>
                  </a:cubicBezTo>
                  <a:lnTo>
                    <a:pt x="31176" y="349029"/>
                  </a:lnTo>
                  <a:cubicBezTo>
                    <a:pt x="13958" y="349029"/>
                    <a:pt x="0" y="335071"/>
                    <a:pt x="0" y="317853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588637" cy="38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8" name="AutoShape 38"/>
          <p:cNvSpPr/>
          <p:nvPr/>
        </p:nvSpPr>
        <p:spPr>
          <a:xfrm flipH="1">
            <a:off x="3745568" y="6459108"/>
            <a:ext cx="303126" cy="532061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39" name="AutoShape 39"/>
          <p:cNvSpPr/>
          <p:nvPr/>
        </p:nvSpPr>
        <p:spPr>
          <a:xfrm>
            <a:off x="4706366" y="6444906"/>
            <a:ext cx="335333" cy="512373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40" name="AutoShape 40"/>
          <p:cNvSpPr/>
          <p:nvPr/>
        </p:nvSpPr>
        <p:spPr>
          <a:xfrm flipH="1">
            <a:off x="10031375" y="5391627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41" name="Freeform 41"/>
          <p:cNvSpPr/>
          <p:nvPr/>
        </p:nvSpPr>
        <p:spPr>
          <a:xfrm>
            <a:off x="10261236" y="5127836"/>
            <a:ext cx="455868" cy="477119"/>
          </a:xfrm>
          <a:custGeom>
            <a:avLst/>
            <a:gdLst/>
            <a:ahLst/>
            <a:cxnLst/>
            <a:rect l="l" t="t" r="r" b="b"/>
            <a:pathLst>
              <a:path w="455868" h="477119">
                <a:moveTo>
                  <a:pt x="0" y="0"/>
                </a:moveTo>
                <a:lnTo>
                  <a:pt x="455868" y="0"/>
                </a:lnTo>
                <a:lnTo>
                  <a:pt x="455868" y="477119"/>
                </a:lnTo>
                <a:lnTo>
                  <a:pt x="0" y="4771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2" name="AutoShape 42"/>
          <p:cNvSpPr/>
          <p:nvPr/>
        </p:nvSpPr>
        <p:spPr>
          <a:xfrm>
            <a:off x="12039082" y="6067062"/>
            <a:ext cx="0" cy="89021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43" name="Group 43"/>
          <p:cNvGrpSpPr/>
          <p:nvPr/>
        </p:nvGrpSpPr>
        <p:grpSpPr>
          <a:xfrm>
            <a:off x="10921592" y="7927113"/>
            <a:ext cx="2234980" cy="1073233"/>
            <a:chOff x="0" y="0"/>
            <a:chExt cx="588637" cy="28266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88637" cy="282662"/>
            </a:xfrm>
            <a:custGeom>
              <a:avLst/>
              <a:gdLst/>
              <a:ahLst/>
              <a:cxnLst/>
              <a:rect l="l" t="t" r="r" b="b"/>
              <a:pathLst>
                <a:path w="588637" h="282662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51486"/>
                  </a:lnTo>
                  <a:cubicBezTo>
                    <a:pt x="588637" y="259755"/>
                    <a:pt x="585352" y="267684"/>
                    <a:pt x="579506" y="273531"/>
                  </a:cubicBezTo>
                  <a:cubicBezTo>
                    <a:pt x="573659" y="279377"/>
                    <a:pt x="565729" y="282662"/>
                    <a:pt x="557461" y="282662"/>
                  </a:cubicBezTo>
                  <a:lnTo>
                    <a:pt x="31176" y="282662"/>
                  </a:lnTo>
                  <a:cubicBezTo>
                    <a:pt x="13958" y="282662"/>
                    <a:pt x="0" y="268704"/>
                    <a:pt x="0" y="251486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588637" cy="320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11584882" y="6985854"/>
            <a:ext cx="885712" cy="870212"/>
          </a:xfrm>
          <a:custGeom>
            <a:avLst/>
            <a:gdLst/>
            <a:ahLst/>
            <a:cxnLst/>
            <a:rect l="l" t="t" r="r" b="b"/>
            <a:pathLst>
              <a:path w="885712" h="870212">
                <a:moveTo>
                  <a:pt x="0" y="0"/>
                </a:moveTo>
                <a:lnTo>
                  <a:pt x="885712" y="0"/>
                </a:lnTo>
                <a:lnTo>
                  <a:pt x="885712" y="870212"/>
                </a:lnTo>
                <a:lnTo>
                  <a:pt x="0" y="8702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7" name="TextBox 47"/>
          <p:cNvSpPr txBox="1"/>
          <p:nvPr/>
        </p:nvSpPr>
        <p:spPr>
          <a:xfrm>
            <a:off x="1483231" y="4429735"/>
            <a:ext cx="1739615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Apreibinājies bērns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07703" y="454707"/>
            <a:ext cx="424924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ĀRSTĒŠANA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901606" y="5150327"/>
            <a:ext cx="1739615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Narkologs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89437" y="5061392"/>
            <a:ext cx="1937390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Ģintermuiža</a:t>
            </a:r>
          </a:p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("Mazā Minesota")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599117" y="5106045"/>
            <a:ext cx="1739615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Ģimenes ārsts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920656" y="8124004"/>
            <a:ext cx="1739615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Narkoloģisko pacientu reģistrs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959741" y="7249493"/>
            <a:ext cx="1937390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Ja NMPD </a:t>
            </a:r>
            <a:r>
              <a:rPr lang="en-US" sz="2000">
                <a:solidFill>
                  <a:srgbClr val="FF5757"/>
                </a:solidFill>
                <a:latin typeface="Now"/>
                <a:ea typeface="Now"/>
                <a:cs typeface="Now"/>
                <a:sym typeface="Now"/>
              </a:rPr>
              <a:t>ved</a:t>
            </a: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uz slimnīcu, ģimenes ārstu </a:t>
            </a:r>
            <a:r>
              <a:rPr lang="en-US" sz="2000">
                <a:solidFill>
                  <a:srgbClr val="FF5757"/>
                </a:solidFill>
                <a:latin typeface="Now"/>
                <a:ea typeface="Now"/>
                <a:cs typeface="Now"/>
                <a:sym typeface="Now"/>
              </a:rPr>
              <a:t>neinformē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731341" y="7278068"/>
            <a:ext cx="2086185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Ja NMPD </a:t>
            </a:r>
            <a:r>
              <a:rPr lang="en-US" sz="2000">
                <a:solidFill>
                  <a:srgbClr val="FF5757"/>
                </a:solidFill>
                <a:latin typeface="Now"/>
                <a:ea typeface="Now"/>
                <a:cs typeface="Now"/>
                <a:sym typeface="Now"/>
              </a:rPr>
              <a:t>neved</a:t>
            </a: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uz slimnīcu, ģimenes ārstu </a:t>
            </a:r>
            <a:r>
              <a:rPr lang="en-US" sz="2000">
                <a:solidFill>
                  <a:srgbClr val="FF5757"/>
                </a:solidFill>
                <a:latin typeface="Now"/>
                <a:ea typeface="Now"/>
                <a:cs typeface="Now"/>
                <a:sym typeface="Now"/>
              </a:rPr>
              <a:t>informē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118012" y="8114479"/>
            <a:ext cx="1819452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Sociālā rehabilitācija institūcijā</a:t>
            </a:r>
          </a:p>
        </p:txBody>
      </p:sp>
      <p:sp>
        <p:nvSpPr>
          <p:cNvPr id="56" name="Freeform 56"/>
          <p:cNvSpPr/>
          <p:nvPr/>
        </p:nvSpPr>
        <p:spPr>
          <a:xfrm>
            <a:off x="11811148" y="6206347"/>
            <a:ext cx="455868" cy="477119"/>
          </a:xfrm>
          <a:custGeom>
            <a:avLst/>
            <a:gdLst/>
            <a:ahLst/>
            <a:cxnLst/>
            <a:rect l="l" t="t" r="r" b="b"/>
            <a:pathLst>
              <a:path w="455868" h="477119">
                <a:moveTo>
                  <a:pt x="0" y="0"/>
                </a:moveTo>
                <a:lnTo>
                  <a:pt x="455868" y="0"/>
                </a:lnTo>
                <a:lnTo>
                  <a:pt x="455868" y="477118"/>
                </a:lnTo>
                <a:lnTo>
                  <a:pt x="0" y="4771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7" name="AutoShape 57"/>
          <p:cNvSpPr/>
          <p:nvPr/>
        </p:nvSpPr>
        <p:spPr>
          <a:xfrm>
            <a:off x="13183095" y="5477890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58" name="Group 58"/>
          <p:cNvGrpSpPr/>
          <p:nvPr/>
        </p:nvGrpSpPr>
        <p:grpSpPr>
          <a:xfrm>
            <a:off x="15349663" y="5172118"/>
            <a:ext cx="2234980" cy="1073233"/>
            <a:chOff x="0" y="0"/>
            <a:chExt cx="588637" cy="28266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588637" cy="282662"/>
            </a:xfrm>
            <a:custGeom>
              <a:avLst/>
              <a:gdLst/>
              <a:ahLst/>
              <a:cxnLst/>
              <a:rect l="l" t="t" r="r" b="b"/>
              <a:pathLst>
                <a:path w="588637" h="282662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51486"/>
                  </a:lnTo>
                  <a:cubicBezTo>
                    <a:pt x="588637" y="259755"/>
                    <a:pt x="585352" y="267684"/>
                    <a:pt x="579506" y="273531"/>
                  </a:cubicBezTo>
                  <a:cubicBezTo>
                    <a:pt x="573659" y="279377"/>
                    <a:pt x="565729" y="282662"/>
                    <a:pt x="557461" y="282662"/>
                  </a:cubicBezTo>
                  <a:lnTo>
                    <a:pt x="31176" y="282662"/>
                  </a:lnTo>
                  <a:cubicBezTo>
                    <a:pt x="13958" y="282662"/>
                    <a:pt x="0" y="268704"/>
                    <a:pt x="0" y="251486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588637" cy="320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15546083" y="5359484"/>
            <a:ext cx="1819452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Sociālā rehabilitācija dzīvesvietā</a:t>
            </a:r>
          </a:p>
        </p:txBody>
      </p:sp>
      <p:sp>
        <p:nvSpPr>
          <p:cNvPr id="62" name="Freeform 62"/>
          <p:cNvSpPr/>
          <p:nvPr/>
        </p:nvSpPr>
        <p:spPr>
          <a:xfrm>
            <a:off x="14160086" y="5127836"/>
            <a:ext cx="1074229" cy="1074229"/>
          </a:xfrm>
          <a:custGeom>
            <a:avLst/>
            <a:gdLst/>
            <a:ahLst/>
            <a:cxnLst/>
            <a:rect l="l" t="t" r="r" b="b"/>
            <a:pathLst>
              <a:path w="1074229" h="1074229">
                <a:moveTo>
                  <a:pt x="0" y="0"/>
                </a:moveTo>
                <a:lnTo>
                  <a:pt x="1074228" y="0"/>
                </a:lnTo>
                <a:lnTo>
                  <a:pt x="1074228" y="1074229"/>
                </a:lnTo>
                <a:lnTo>
                  <a:pt x="0" y="10742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3" name="AutoShape 63"/>
          <p:cNvSpPr/>
          <p:nvPr/>
        </p:nvSpPr>
        <p:spPr>
          <a:xfrm>
            <a:off x="16455809" y="6330560"/>
            <a:ext cx="0" cy="612351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4" name="Group 64"/>
          <p:cNvGrpSpPr/>
          <p:nvPr/>
        </p:nvGrpSpPr>
        <p:grpSpPr>
          <a:xfrm>
            <a:off x="15475624" y="7066149"/>
            <a:ext cx="2234980" cy="923006"/>
            <a:chOff x="0" y="0"/>
            <a:chExt cx="588637" cy="243096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7" name="Freeform 67"/>
          <p:cNvSpPr/>
          <p:nvPr/>
        </p:nvSpPr>
        <p:spPr>
          <a:xfrm>
            <a:off x="14236397" y="6991169"/>
            <a:ext cx="996738" cy="997986"/>
          </a:xfrm>
          <a:custGeom>
            <a:avLst/>
            <a:gdLst/>
            <a:ahLst/>
            <a:cxnLst/>
            <a:rect l="l" t="t" r="r" b="b"/>
            <a:pathLst>
              <a:path w="996738" h="997986">
                <a:moveTo>
                  <a:pt x="0" y="0"/>
                </a:moveTo>
                <a:lnTo>
                  <a:pt x="996738" y="0"/>
                </a:lnTo>
                <a:lnTo>
                  <a:pt x="996738" y="997986"/>
                </a:lnTo>
                <a:lnTo>
                  <a:pt x="0" y="99798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8" name="TextBox 68"/>
          <p:cNvSpPr txBox="1"/>
          <p:nvPr/>
        </p:nvSpPr>
        <p:spPr>
          <a:xfrm>
            <a:off x="15624419" y="7323234"/>
            <a:ext cx="193739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Pusaudžu resursu centrs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3984" y="218461"/>
            <a:ext cx="2400102" cy="2400102"/>
          </a:xfrm>
          <a:custGeom>
            <a:avLst/>
            <a:gdLst/>
            <a:ahLst/>
            <a:cxnLst/>
            <a:rect l="l" t="t" r="r" b="b"/>
            <a:pathLst>
              <a:path w="2400102" h="2400102">
                <a:moveTo>
                  <a:pt x="0" y="0"/>
                </a:moveTo>
                <a:lnTo>
                  <a:pt x="2400101" y="0"/>
                </a:lnTo>
                <a:lnTo>
                  <a:pt x="2400101" y="2400102"/>
                </a:lnTo>
                <a:lnTo>
                  <a:pt x="0" y="2400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8597020" y="2847163"/>
            <a:ext cx="2234980" cy="923006"/>
            <a:chOff x="0" y="0"/>
            <a:chExt cx="588637" cy="2430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195811" y="9258300"/>
            <a:ext cx="1879614" cy="187961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717">
                <a:alpha val="74902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560633" y="9733209"/>
            <a:ext cx="1149971" cy="436323"/>
          </a:xfrm>
          <a:custGeom>
            <a:avLst/>
            <a:gdLst/>
            <a:ahLst/>
            <a:cxnLst/>
            <a:rect l="l" t="t" r="r" b="b"/>
            <a:pathLst>
              <a:path w="1149971" h="436323">
                <a:moveTo>
                  <a:pt x="0" y="0"/>
                </a:moveTo>
                <a:lnTo>
                  <a:pt x="1149971" y="0"/>
                </a:lnTo>
                <a:lnTo>
                  <a:pt x="1149971" y="436323"/>
                </a:lnTo>
                <a:lnTo>
                  <a:pt x="0" y="4363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0" name="Group 10"/>
          <p:cNvGrpSpPr/>
          <p:nvPr/>
        </p:nvGrpSpPr>
        <p:grpSpPr>
          <a:xfrm>
            <a:off x="11877786" y="3495375"/>
            <a:ext cx="2234980" cy="923006"/>
            <a:chOff x="0" y="0"/>
            <a:chExt cx="588637" cy="2430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149003" y="4871279"/>
            <a:ext cx="1227534" cy="1213724"/>
          </a:xfrm>
          <a:custGeom>
            <a:avLst/>
            <a:gdLst/>
            <a:ahLst/>
            <a:cxnLst/>
            <a:rect l="l" t="t" r="r" b="b"/>
            <a:pathLst>
              <a:path w="1227534" h="1213724">
                <a:moveTo>
                  <a:pt x="0" y="0"/>
                </a:moveTo>
                <a:lnTo>
                  <a:pt x="1227534" y="0"/>
                </a:lnTo>
                <a:lnTo>
                  <a:pt x="1227534" y="1213724"/>
                </a:lnTo>
                <a:lnTo>
                  <a:pt x="0" y="121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4" name="Group 14"/>
          <p:cNvGrpSpPr/>
          <p:nvPr/>
        </p:nvGrpSpPr>
        <p:grpSpPr>
          <a:xfrm>
            <a:off x="5228908" y="3418005"/>
            <a:ext cx="2234980" cy="923006"/>
            <a:chOff x="0" y="0"/>
            <a:chExt cx="588637" cy="2430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H="1">
            <a:off x="6327349" y="6080726"/>
            <a:ext cx="19049" cy="3417935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18" name="AutoShape 18"/>
          <p:cNvSpPr/>
          <p:nvPr/>
        </p:nvSpPr>
        <p:spPr>
          <a:xfrm flipH="1">
            <a:off x="5388159" y="6859859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19" name="Group 19"/>
          <p:cNvGrpSpPr/>
          <p:nvPr/>
        </p:nvGrpSpPr>
        <p:grpSpPr>
          <a:xfrm>
            <a:off x="1797543" y="7620567"/>
            <a:ext cx="2234980" cy="923006"/>
            <a:chOff x="0" y="0"/>
            <a:chExt cx="588637" cy="24309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flipH="1">
            <a:off x="5399031" y="8161355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23" name="Group 23"/>
          <p:cNvGrpSpPr/>
          <p:nvPr/>
        </p:nvGrpSpPr>
        <p:grpSpPr>
          <a:xfrm>
            <a:off x="1797543" y="8924573"/>
            <a:ext cx="2234980" cy="1273535"/>
            <a:chOff x="0" y="0"/>
            <a:chExt cx="588637" cy="33541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88637" cy="335417"/>
            </a:xfrm>
            <a:custGeom>
              <a:avLst/>
              <a:gdLst/>
              <a:ahLst/>
              <a:cxnLst/>
              <a:rect l="l" t="t" r="r" b="b"/>
              <a:pathLst>
                <a:path w="588637" h="335417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304241"/>
                  </a:lnTo>
                  <a:cubicBezTo>
                    <a:pt x="588637" y="321459"/>
                    <a:pt x="574679" y="335417"/>
                    <a:pt x="557461" y="335417"/>
                  </a:cubicBezTo>
                  <a:lnTo>
                    <a:pt x="31176" y="335417"/>
                  </a:lnTo>
                  <a:cubicBezTo>
                    <a:pt x="22907" y="335417"/>
                    <a:pt x="14978" y="332132"/>
                    <a:pt x="9131" y="326285"/>
                  </a:cubicBezTo>
                  <a:cubicBezTo>
                    <a:pt x="3285" y="320439"/>
                    <a:pt x="0" y="312509"/>
                    <a:pt x="0" y="304241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88637" cy="373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 flipH="1">
            <a:off x="5399031" y="9465361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27" name="AutoShape 27"/>
          <p:cNvSpPr/>
          <p:nvPr/>
        </p:nvSpPr>
        <p:spPr>
          <a:xfrm flipH="1">
            <a:off x="7586141" y="3534276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28" name="AutoShape 28"/>
          <p:cNvSpPr/>
          <p:nvPr/>
        </p:nvSpPr>
        <p:spPr>
          <a:xfrm>
            <a:off x="10924085" y="3534276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29" name="Freeform 29"/>
          <p:cNvSpPr/>
          <p:nvPr/>
        </p:nvSpPr>
        <p:spPr>
          <a:xfrm>
            <a:off x="12516431" y="2252097"/>
            <a:ext cx="995790" cy="953469"/>
          </a:xfrm>
          <a:custGeom>
            <a:avLst/>
            <a:gdLst/>
            <a:ahLst/>
            <a:cxnLst/>
            <a:rect l="l" t="t" r="r" b="b"/>
            <a:pathLst>
              <a:path w="995790" h="953469">
                <a:moveTo>
                  <a:pt x="0" y="0"/>
                </a:moveTo>
                <a:lnTo>
                  <a:pt x="995790" y="0"/>
                </a:lnTo>
                <a:lnTo>
                  <a:pt x="995790" y="953470"/>
                </a:lnTo>
                <a:lnTo>
                  <a:pt x="0" y="953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0" name="Group 30"/>
          <p:cNvGrpSpPr/>
          <p:nvPr/>
        </p:nvGrpSpPr>
        <p:grpSpPr>
          <a:xfrm>
            <a:off x="14538462" y="4997349"/>
            <a:ext cx="2234980" cy="1185667"/>
            <a:chOff x="0" y="0"/>
            <a:chExt cx="588637" cy="31227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88637" cy="312274"/>
            </a:xfrm>
            <a:custGeom>
              <a:avLst/>
              <a:gdLst/>
              <a:ahLst/>
              <a:cxnLst/>
              <a:rect l="l" t="t" r="r" b="b"/>
              <a:pathLst>
                <a:path w="588637" h="312274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81099"/>
                  </a:lnTo>
                  <a:cubicBezTo>
                    <a:pt x="588637" y="289367"/>
                    <a:pt x="585352" y="297297"/>
                    <a:pt x="579506" y="303143"/>
                  </a:cubicBezTo>
                  <a:cubicBezTo>
                    <a:pt x="573659" y="308990"/>
                    <a:pt x="565729" y="312274"/>
                    <a:pt x="557461" y="312274"/>
                  </a:cubicBezTo>
                  <a:lnTo>
                    <a:pt x="31176" y="312274"/>
                  </a:lnTo>
                  <a:cubicBezTo>
                    <a:pt x="13958" y="312274"/>
                    <a:pt x="0" y="298317"/>
                    <a:pt x="0" y="281099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588637" cy="350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flipV="1">
            <a:off x="5819928" y="2252097"/>
            <a:ext cx="995790" cy="953469"/>
          </a:xfrm>
          <a:custGeom>
            <a:avLst/>
            <a:gdLst/>
            <a:ahLst/>
            <a:cxnLst/>
            <a:rect l="l" t="t" r="r" b="b"/>
            <a:pathLst>
              <a:path w="995790" h="953469">
                <a:moveTo>
                  <a:pt x="0" y="953470"/>
                </a:moveTo>
                <a:lnTo>
                  <a:pt x="995791" y="953470"/>
                </a:lnTo>
                <a:lnTo>
                  <a:pt x="995791" y="0"/>
                </a:lnTo>
                <a:lnTo>
                  <a:pt x="0" y="0"/>
                </a:lnTo>
                <a:lnTo>
                  <a:pt x="0" y="95347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4" name="AutoShape 34"/>
          <p:cNvSpPr/>
          <p:nvPr/>
        </p:nvSpPr>
        <p:spPr>
          <a:xfrm flipH="1">
            <a:off x="11877786" y="4569916"/>
            <a:ext cx="19050" cy="424828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35" name="AutoShape 35"/>
          <p:cNvSpPr/>
          <p:nvPr/>
        </p:nvSpPr>
        <p:spPr>
          <a:xfrm>
            <a:off x="11944461" y="5576476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36" name="AutoShape 36"/>
          <p:cNvSpPr/>
          <p:nvPr/>
        </p:nvSpPr>
        <p:spPr>
          <a:xfrm>
            <a:off x="11963511" y="7200711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37" name="Group 37"/>
          <p:cNvGrpSpPr/>
          <p:nvPr/>
        </p:nvGrpSpPr>
        <p:grpSpPr>
          <a:xfrm>
            <a:off x="14557512" y="6756747"/>
            <a:ext cx="2234980" cy="923006"/>
            <a:chOff x="0" y="0"/>
            <a:chExt cx="588637" cy="24309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557512" y="8356693"/>
            <a:ext cx="2234980" cy="923006"/>
            <a:chOff x="0" y="0"/>
            <a:chExt cx="588637" cy="24309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3" name="AutoShape 43"/>
          <p:cNvSpPr/>
          <p:nvPr/>
        </p:nvSpPr>
        <p:spPr>
          <a:xfrm>
            <a:off x="11963511" y="8818196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44" name="Freeform 44"/>
          <p:cNvSpPr/>
          <p:nvPr/>
        </p:nvSpPr>
        <p:spPr>
          <a:xfrm>
            <a:off x="13232560" y="8356693"/>
            <a:ext cx="1030093" cy="902619"/>
          </a:xfrm>
          <a:custGeom>
            <a:avLst/>
            <a:gdLst/>
            <a:ahLst/>
            <a:cxnLst/>
            <a:rect l="l" t="t" r="r" b="b"/>
            <a:pathLst>
              <a:path w="1030093" h="902619">
                <a:moveTo>
                  <a:pt x="0" y="0"/>
                </a:moveTo>
                <a:lnTo>
                  <a:pt x="1030093" y="0"/>
                </a:lnTo>
                <a:lnTo>
                  <a:pt x="1030093" y="902619"/>
                </a:lnTo>
                <a:lnTo>
                  <a:pt x="0" y="9026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5" name="Freeform 45"/>
          <p:cNvSpPr/>
          <p:nvPr/>
        </p:nvSpPr>
        <p:spPr>
          <a:xfrm>
            <a:off x="13232560" y="6681767"/>
            <a:ext cx="996738" cy="997986"/>
          </a:xfrm>
          <a:custGeom>
            <a:avLst/>
            <a:gdLst/>
            <a:ahLst/>
            <a:cxnLst/>
            <a:rect l="l" t="t" r="r" b="b"/>
            <a:pathLst>
              <a:path w="996738" h="997986">
                <a:moveTo>
                  <a:pt x="0" y="0"/>
                </a:moveTo>
                <a:lnTo>
                  <a:pt x="996738" y="0"/>
                </a:lnTo>
                <a:lnTo>
                  <a:pt x="996738" y="997986"/>
                </a:lnTo>
                <a:lnTo>
                  <a:pt x="0" y="997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6" name="Freeform 46"/>
          <p:cNvSpPr/>
          <p:nvPr/>
        </p:nvSpPr>
        <p:spPr>
          <a:xfrm>
            <a:off x="4064466" y="4860302"/>
            <a:ext cx="924646" cy="924646"/>
          </a:xfrm>
          <a:custGeom>
            <a:avLst/>
            <a:gdLst/>
            <a:ahLst/>
            <a:cxnLst/>
            <a:rect l="l" t="t" r="r" b="b"/>
            <a:pathLst>
              <a:path w="924646" h="924646">
                <a:moveTo>
                  <a:pt x="0" y="0"/>
                </a:moveTo>
                <a:lnTo>
                  <a:pt x="924645" y="0"/>
                </a:lnTo>
                <a:lnTo>
                  <a:pt x="924645" y="924646"/>
                </a:lnTo>
                <a:lnTo>
                  <a:pt x="0" y="9246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7" name="Group 47"/>
          <p:cNvGrpSpPr/>
          <p:nvPr/>
        </p:nvGrpSpPr>
        <p:grpSpPr>
          <a:xfrm>
            <a:off x="5209859" y="4758844"/>
            <a:ext cx="2234980" cy="1239997"/>
            <a:chOff x="0" y="0"/>
            <a:chExt cx="588637" cy="32658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88637" cy="326583"/>
            </a:xfrm>
            <a:custGeom>
              <a:avLst/>
              <a:gdLst/>
              <a:ahLst/>
              <a:cxnLst/>
              <a:rect l="l" t="t" r="r" b="b"/>
              <a:pathLst>
                <a:path w="588637" h="326583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95408"/>
                  </a:lnTo>
                  <a:cubicBezTo>
                    <a:pt x="588637" y="303676"/>
                    <a:pt x="585352" y="311606"/>
                    <a:pt x="579506" y="317452"/>
                  </a:cubicBezTo>
                  <a:cubicBezTo>
                    <a:pt x="573659" y="323299"/>
                    <a:pt x="565729" y="326583"/>
                    <a:pt x="557461" y="326583"/>
                  </a:cubicBezTo>
                  <a:lnTo>
                    <a:pt x="31176" y="326583"/>
                  </a:lnTo>
                  <a:cubicBezTo>
                    <a:pt x="13958" y="326583"/>
                    <a:pt x="0" y="312626"/>
                    <a:pt x="0" y="295408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FF575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588637" cy="364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786671" y="6345136"/>
            <a:ext cx="2234980" cy="923006"/>
            <a:chOff x="0" y="0"/>
            <a:chExt cx="588637" cy="24309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4338434" y="8967400"/>
            <a:ext cx="844743" cy="837352"/>
          </a:xfrm>
          <a:custGeom>
            <a:avLst/>
            <a:gdLst/>
            <a:ahLst/>
            <a:cxnLst/>
            <a:rect l="l" t="t" r="r" b="b"/>
            <a:pathLst>
              <a:path w="844743" h="837352">
                <a:moveTo>
                  <a:pt x="0" y="0"/>
                </a:moveTo>
                <a:lnTo>
                  <a:pt x="844743" y="0"/>
                </a:lnTo>
                <a:lnTo>
                  <a:pt x="844743" y="837351"/>
                </a:lnTo>
                <a:lnTo>
                  <a:pt x="0" y="8373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4" name="AutoShape 54"/>
          <p:cNvSpPr/>
          <p:nvPr/>
        </p:nvSpPr>
        <p:spPr>
          <a:xfrm flipH="1">
            <a:off x="6289249" y="4424241"/>
            <a:ext cx="0" cy="23357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55" name="Freeform 55"/>
          <p:cNvSpPr/>
          <p:nvPr/>
        </p:nvSpPr>
        <p:spPr>
          <a:xfrm>
            <a:off x="4351532" y="7689097"/>
            <a:ext cx="864864" cy="785945"/>
          </a:xfrm>
          <a:custGeom>
            <a:avLst/>
            <a:gdLst/>
            <a:ahLst/>
            <a:cxnLst/>
            <a:rect l="l" t="t" r="r" b="b"/>
            <a:pathLst>
              <a:path w="864864" h="785945">
                <a:moveTo>
                  <a:pt x="0" y="0"/>
                </a:moveTo>
                <a:lnTo>
                  <a:pt x="864863" y="0"/>
                </a:lnTo>
                <a:lnTo>
                  <a:pt x="864863" y="785945"/>
                </a:lnTo>
                <a:lnTo>
                  <a:pt x="0" y="7859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6" name="TextBox 56"/>
          <p:cNvSpPr txBox="1"/>
          <p:nvPr/>
        </p:nvSpPr>
        <p:spPr>
          <a:xfrm>
            <a:off x="14557512" y="5243191"/>
            <a:ext cx="2205792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Ģintermuiža</a:t>
            </a:r>
          </a:p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("Mazā Minesota")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844702" y="3073716"/>
            <a:ext cx="1739615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Apreibinājies bērns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083731" y="3796540"/>
            <a:ext cx="173961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Ir motivēts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228908" y="3773680"/>
            <a:ext cx="2215930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Nav motivēts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946338" y="7985232"/>
            <a:ext cx="1937390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Bāriņtiesa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925941" y="9088265"/>
            <a:ext cx="1937390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Tiesa/ pašvaldības administratīvā komisija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07703" y="454707"/>
            <a:ext cx="4353103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OBLIGĀTĀ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ĀRSTĒŠANA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4706307" y="7013832"/>
            <a:ext cx="193739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Pusaudžu resursu centrs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687257" y="8614659"/>
            <a:ext cx="193739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Ambulatorā ārstēšana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339604" y="4909379"/>
            <a:ext cx="1937390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Obligātā ārstēšana, </a:t>
            </a:r>
          </a:p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4 vietas Ģintermuižā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786671" y="6589819"/>
            <a:ext cx="221593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Likumiskais pārstāvis/vecāki</a:t>
            </a:r>
          </a:p>
        </p:txBody>
      </p:sp>
      <p:sp>
        <p:nvSpPr>
          <p:cNvPr id="67" name="Freeform 67"/>
          <p:cNvSpPr/>
          <p:nvPr/>
        </p:nvSpPr>
        <p:spPr>
          <a:xfrm>
            <a:off x="4351532" y="6352248"/>
            <a:ext cx="855171" cy="955498"/>
          </a:xfrm>
          <a:custGeom>
            <a:avLst/>
            <a:gdLst/>
            <a:ahLst/>
            <a:cxnLst/>
            <a:rect l="l" t="t" r="r" b="b"/>
            <a:pathLst>
              <a:path w="855171" h="955498">
                <a:moveTo>
                  <a:pt x="0" y="0"/>
                </a:moveTo>
                <a:lnTo>
                  <a:pt x="855171" y="0"/>
                </a:lnTo>
                <a:lnTo>
                  <a:pt x="855171" y="955499"/>
                </a:lnTo>
                <a:lnTo>
                  <a:pt x="0" y="95549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138" y="4772845"/>
            <a:ext cx="2400102" cy="2400102"/>
          </a:xfrm>
          <a:custGeom>
            <a:avLst/>
            <a:gdLst/>
            <a:ahLst/>
            <a:cxnLst/>
            <a:rect l="l" t="t" r="r" b="b"/>
            <a:pathLst>
              <a:path w="2400102" h="2400102">
                <a:moveTo>
                  <a:pt x="0" y="0"/>
                </a:moveTo>
                <a:lnTo>
                  <a:pt x="2400102" y="0"/>
                </a:lnTo>
                <a:lnTo>
                  <a:pt x="2400102" y="2400101"/>
                </a:lnTo>
                <a:lnTo>
                  <a:pt x="0" y="2400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518174" y="7401546"/>
            <a:ext cx="2234980" cy="923006"/>
            <a:chOff x="0" y="0"/>
            <a:chExt cx="588637" cy="2430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195811" y="9258300"/>
            <a:ext cx="1879614" cy="187961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717">
                <a:alpha val="74902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560633" y="9733209"/>
            <a:ext cx="1149971" cy="436323"/>
          </a:xfrm>
          <a:custGeom>
            <a:avLst/>
            <a:gdLst/>
            <a:ahLst/>
            <a:cxnLst/>
            <a:rect l="l" t="t" r="r" b="b"/>
            <a:pathLst>
              <a:path w="1149971" h="436323">
                <a:moveTo>
                  <a:pt x="0" y="0"/>
                </a:moveTo>
                <a:lnTo>
                  <a:pt x="1149971" y="0"/>
                </a:lnTo>
                <a:lnTo>
                  <a:pt x="1149971" y="436323"/>
                </a:lnTo>
                <a:lnTo>
                  <a:pt x="0" y="4363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0" name="AutoShape 10"/>
          <p:cNvSpPr/>
          <p:nvPr/>
        </p:nvSpPr>
        <p:spPr>
          <a:xfrm>
            <a:off x="2883340" y="7892293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>
          <a:xfrm>
            <a:off x="7471933" y="5067256"/>
            <a:ext cx="1836713" cy="1820642"/>
          </a:xfrm>
          <a:custGeom>
            <a:avLst/>
            <a:gdLst/>
            <a:ahLst/>
            <a:cxnLst/>
            <a:rect l="l" t="t" r="r" b="b"/>
            <a:pathLst>
              <a:path w="1836713" h="1820642">
                <a:moveTo>
                  <a:pt x="0" y="0"/>
                </a:moveTo>
                <a:lnTo>
                  <a:pt x="1836713" y="0"/>
                </a:lnTo>
                <a:lnTo>
                  <a:pt x="1836713" y="1820642"/>
                </a:lnTo>
                <a:lnTo>
                  <a:pt x="0" y="1820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2" name="Freeform 12"/>
          <p:cNvSpPr/>
          <p:nvPr/>
        </p:nvSpPr>
        <p:spPr>
          <a:xfrm>
            <a:off x="4059540" y="4857456"/>
            <a:ext cx="1820554" cy="2315490"/>
          </a:xfrm>
          <a:custGeom>
            <a:avLst/>
            <a:gdLst/>
            <a:ahLst/>
            <a:cxnLst/>
            <a:rect l="l" t="t" r="r" b="b"/>
            <a:pathLst>
              <a:path w="1820554" h="2315490">
                <a:moveTo>
                  <a:pt x="0" y="0"/>
                </a:moveTo>
                <a:lnTo>
                  <a:pt x="1820554" y="0"/>
                </a:lnTo>
                <a:lnTo>
                  <a:pt x="1820554" y="2315490"/>
                </a:lnTo>
                <a:lnTo>
                  <a:pt x="0" y="23154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3" name="Group 13"/>
          <p:cNvGrpSpPr/>
          <p:nvPr/>
        </p:nvGrpSpPr>
        <p:grpSpPr>
          <a:xfrm>
            <a:off x="3852327" y="7401546"/>
            <a:ext cx="2234980" cy="923006"/>
            <a:chOff x="0" y="0"/>
            <a:chExt cx="588637" cy="2430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9635708" y="7890173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17" name="Group 17"/>
          <p:cNvGrpSpPr/>
          <p:nvPr/>
        </p:nvGrpSpPr>
        <p:grpSpPr>
          <a:xfrm>
            <a:off x="10668801" y="7072795"/>
            <a:ext cx="2234980" cy="1529020"/>
            <a:chOff x="0" y="0"/>
            <a:chExt cx="588637" cy="40270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88637" cy="402705"/>
            </a:xfrm>
            <a:custGeom>
              <a:avLst/>
              <a:gdLst/>
              <a:ahLst/>
              <a:cxnLst/>
              <a:rect l="l" t="t" r="r" b="b"/>
              <a:pathLst>
                <a:path w="588637" h="402705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371529"/>
                  </a:lnTo>
                  <a:cubicBezTo>
                    <a:pt x="588637" y="388747"/>
                    <a:pt x="574679" y="402705"/>
                    <a:pt x="557461" y="402705"/>
                  </a:cubicBezTo>
                  <a:lnTo>
                    <a:pt x="31176" y="402705"/>
                  </a:lnTo>
                  <a:cubicBezTo>
                    <a:pt x="22907" y="402705"/>
                    <a:pt x="14978" y="399420"/>
                    <a:pt x="9131" y="393574"/>
                  </a:cubicBezTo>
                  <a:cubicBezTo>
                    <a:pt x="3285" y="387727"/>
                    <a:pt x="0" y="379797"/>
                    <a:pt x="0" y="371529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88637" cy="44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6239707" y="7911343"/>
            <a:ext cx="89021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21" name="Group 21"/>
          <p:cNvGrpSpPr/>
          <p:nvPr/>
        </p:nvGrpSpPr>
        <p:grpSpPr>
          <a:xfrm>
            <a:off x="7272800" y="7172946"/>
            <a:ext cx="2234980" cy="1273535"/>
            <a:chOff x="0" y="0"/>
            <a:chExt cx="588637" cy="33541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88637" cy="335417"/>
            </a:xfrm>
            <a:custGeom>
              <a:avLst/>
              <a:gdLst/>
              <a:ahLst/>
              <a:cxnLst/>
              <a:rect l="l" t="t" r="r" b="b"/>
              <a:pathLst>
                <a:path w="588637" h="335417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304241"/>
                  </a:lnTo>
                  <a:cubicBezTo>
                    <a:pt x="588637" y="321459"/>
                    <a:pt x="574679" y="335417"/>
                    <a:pt x="557461" y="335417"/>
                  </a:cubicBezTo>
                  <a:lnTo>
                    <a:pt x="31176" y="335417"/>
                  </a:lnTo>
                  <a:cubicBezTo>
                    <a:pt x="22907" y="335417"/>
                    <a:pt x="14978" y="332132"/>
                    <a:pt x="9131" y="326285"/>
                  </a:cubicBezTo>
                  <a:cubicBezTo>
                    <a:pt x="3285" y="320439"/>
                    <a:pt x="0" y="312509"/>
                    <a:pt x="0" y="304241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588637" cy="373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12917993" y="5615929"/>
            <a:ext cx="1255620" cy="140684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25" name="Freeform 25"/>
          <p:cNvSpPr/>
          <p:nvPr/>
        </p:nvSpPr>
        <p:spPr>
          <a:xfrm>
            <a:off x="10916483" y="4954858"/>
            <a:ext cx="1854735" cy="1999714"/>
          </a:xfrm>
          <a:custGeom>
            <a:avLst/>
            <a:gdLst/>
            <a:ahLst/>
            <a:cxnLst/>
            <a:rect l="l" t="t" r="r" b="b"/>
            <a:pathLst>
              <a:path w="1854735" h="1999714">
                <a:moveTo>
                  <a:pt x="0" y="0"/>
                </a:moveTo>
                <a:lnTo>
                  <a:pt x="1854735" y="0"/>
                </a:lnTo>
                <a:lnTo>
                  <a:pt x="1854735" y="1999715"/>
                </a:lnTo>
                <a:lnTo>
                  <a:pt x="0" y="19997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26" name="Group 26"/>
          <p:cNvGrpSpPr/>
          <p:nvPr/>
        </p:nvGrpSpPr>
        <p:grpSpPr>
          <a:xfrm>
            <a:off x="15840446" y="4259173"/>
            <a:ext cx="2234980" cy="923006"/>
            <a:chOff x="0" y="0"/>
            <a:chExt cx="588637" cy="24309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16957936" y="5273496"/>
            <a:ext cx="0" cy="89021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30" name="Group 30"/>
          <p:cNvGrpSpPr/>
          <p:nvPr/>
        </p:nvGrpSpPr>
        <p:grpSpPr>
          <a:xfrm>
            <a:off x="15840446" y="6308857"/>
            <a:ext cx="2234980" cy="923006"/>
            <a:chOff x="0" y="0"/>
            <a:chExt cx="588637" cy="24309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4877137" y="4226317"/>
            <a:ext cx="736322" cy="1010391"/>
          </a:xfrm>
          <a:custGeom>
            <a:avLst/>
            <a:gdLst/>
            <a:ahLst/>
            <a:cxnLst/>
            <a:rect l="l" t="t" r="r" b="b"/>
            <a:pathLst>
              <a:path w="736322" h="1010391">
                <a:moveTo>
                  <a:pt x="0" y="0"/>
                </a:moveTo>
                <a:lnTo>
                  <a:pt x="736322" y="0"/>
                </a:lnTo>
                <a:lnTo>
                  <a:pt x="736322" y="1010390"/>
                </a:lnTo>
                <a:lnTo>
                  <a:pt x="0" y="1010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4" name="Freeform 34"/>
          <p:cNvSpPr/>
          <p:nvPr/>
        </p:nvSpPr>
        <p:spPr>
          <a:xfrm>
            <a:off x="13213242" y="6015201"/>
            <a:ext cx="665909" cy="696951"/>
          </a:xfrm>
          <a:custGeom>
            <a:avLst/>
            <a:gdLst/>
            <a:ahLst/>
            <a:cxnLst/>
            <a:rect l="l" t="t" r="r" b="b"/>
            <a:pathLst>
              <a:path w="665909" h="696951">
                <a:moveTo>
                  <a:pt x="0" y="0"/>
                </a:moveTo>
                <a:lnTo>
                  <a:pt x="665909" y="0"/>
                </a:lnTo>
                <a:lnTo>
                  <a:pt x="665909" y="696951"/>
                </a:lnTo>
                <a:lnTo>
                  <a:pt x="0" y="6969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5" name="Freeform 35"/>
          <p:cNvSpPr/>
          <p:nvPr/>
        </p:nvSpPr>
        <p:spPr>
          <a:xfrm>
            <a:off x="14842233" y="6388224"/>
            <a:ext cx="864864" cy="785945"/>
          </a:xfrm>
          <a:custGeom>
            <a:avLst/>
            <a:gdLst/>
            <a:ahLst/>
            <a:cxnLst/>
            <a:rect l="l" t="t" r="r" b="b"/>
            <a:pathLst>
              <a:path w="864864" h="785945">
                <a:moveTo>
                  <a:pt x="0" y="0"/>
                </a:moveTo>
                <a:lnTo>
                  <a:pt x="864863" y="0"/>
                </a:lnTo>
                <a:lnTo>
                  <a:pt x="864863" y="785945"/>
                </a:lnTo>
                <a:lnTo>
                  <a:pt x="0" y="7859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6" name="Freeform 36"/>
          <p:cNvSpPr/>
          <p:nvPr/>
        </p:nvSpPr>
        <p:spPr>
          <a:xfrm>
            <a:off x="14225926" y="3599024"/>
            <a:ext cx="833247" cy="4114800"/>
          </a:xfrm>
          <a:custGeom>
            <a:avLst/>
            <a:gdLst/>
            <a:ahLst/>
            <a:cxnLst/>
            <a:rect l="l" t="t" r="r" b="b"/>
            <a:pathLst>
              <a:path w="833247" h="4114800">
                <a:moveTo>
                  <a:pt x="0" y="0"/>
                </a:moveTo>
                <a:lnTo>
                  <a:pt x="833247" y="0"/>
                </a:lnTo>
                <a:lnTo>
                  <a:pt x="8332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7" name="TextBox 37"/>
          <p:cNvSpPr txBox="1"/>
          <p:nvPr/>
        </p:nvSpPr>
        <p:spPr>
          <a:xfrm>
            <a:off x="765856" y="7628099"/>
            <a:ext cx="1739615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Apreibinājies bērns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07703" y="454707"/>
            <a:ext cx="4562115" cy="354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AUDZINOŠA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RAKSTURA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PIESPIEDU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LĪDZEKĻI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100010" y="7751924"/>
            <a:ext cx="1739615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Pārkāpums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16483" y="7236487"/>
            <a:ext cx="1739615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Lēmums par audzinoša rakstura piespiedu līdzekli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401197" y="7336638"/>
            <a:ext cx="1937390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Tiesa/ pašvaldības administratīvā komisija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088129" y="4638126"/>
            <a:ext cx="1739615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Narkologs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989241" y="6659235"/>
            <a:ext cx="1937390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Bāriņtiesa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301" y="5770100"/>
            <a:ext cx="2234980" cy="1196768"/>
            <a:chOff x="0" y="0"/>
            <a:chExt cx="588637" cy="315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8637" cy="315198"/>
            </a:xfrm>
            <a:custGeom>
              <a:avLst/>
              <a:gdLst/>
              <a:ahLst/>
              <a:cxnLst/>
              <a:rect l="l" t="t" r="r" b="b"/>
              <a:pathLst>
                <a:path w="588637" h="315198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84022"/>
                  </a:lnTo>
                  <a:cubicBezTo>
                    <a:pt x="588637" y="292291"/>
                    <a:pt x="585352" y="300220"/>
                    <a:pt x="579506" y="306067"/>
                  </a:cubicBezTo>
                  <a:cubicBezTo>
                    <a:pt x="573659" y="311913"/>
                    <a:pt x="565729" y="315198"/>
                    <a:pt x="557461" y="315198"/>
                  </a:cubicBezTo>
                  <a:lnTo>
                    <a:pt x="31176" y="315198"/>
                  </a:lnTo>
                  <a:cubicBezTo>
                    <a:pt x="13958" y="315198"/>
                    <a:pt x="0" y="301240"/>
                    <a:pt x="0" y="284022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88637" cy="353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66954" y="5784114"/>
            <a:ext cx="2234980" cy="1073051"/>
            <a:chOff x="0" y="0"/>
            <a:chExt cx="588637" cy="282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8637" cy="282614"/>
            </a:xfrm>
            <a:custGeom>
              <a:avLst/>
              <a:gdLst/>
              <a:ahLst/>
              <a:cxnLst/>
              <a:rect l="l" t="t" r="r" b="b"/>
              <a:pathLst>
                <a:path w="588637" h="282614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51438"/>
                  </a:lnTo>
                  <a:cubicBezTo>
                    <a:pt x="588637" y="259707"/>
                    <a:pt x="585352" y="267636"/>
                    <a:pt x="579506" y="273483"/>
                  </a:cubicBezTo>
                  <a:cubicBezTo>
                    <a:pt x="573659" y="279330"/>
                    <a:pt x="565729" y="282614"/>
                    <a:pt x="557461" y="282614"/>
                  </a:cubicBezTo>
                  <a:lnTo>
                    <a:pt x="31176" y="282614"/>
                  </a:lnTo>
                  <a:cubicBezTo>
                    <a:pt x="13958" y="282614"/>
                    <a:pt x="0" y="268656"/>
                    <a:pt x="0" y="251438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88637" cy="3207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492658" y="5980914"/>
            <a:ext cx="2000996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Institūcijā</a:t>
            </a:r>
          </a:p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(līdz 12 mēnešiem)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173410" y="3013242"/>
            <a:ext cx="2234980" cy="923006"/>
            <a:chOff x="0" y="0"/>
            <a:chExt cx="588637" cy="2430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195811" y="9258300"/>
            <a:ext cx="1879614" cy="187961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717">
                <a:alpha val="74902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560633" y="9761784"/>
            <a:ext cx="1149971" cy="436323"/>
          </a:xfrm>
          <a:custGeom>
            <a:avLst/>
            <a:gdLst/>
            <a:ahLst/>
            <a:cxnLst/>
            <a:rect l="l" t="t" r="r" b="b"/>
            <a:pathLst>
              <a:path w="1149971" h="436323">
                <a:moveTo>
                  <a:pt x="0" y="0"/>
                </a:moveTo>
                <a:lnTo>
                  <a:pt x="1149971" y="0"/>
                </a:lnTo>
                <a:lnTo>
                  <a:pt x="1149971" y="436323"/>
                </a:lnTo>
                <a:lnTo>
                  <a:pt x="0" y="436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6" name="AutoShape 16"/>
          <p:cNvSpPr/>
          <p:nvPr/>
        </p:nvSpPr>
        <p:spPr>
          <a:xfrm flipH="1">
            <a:off x="6468281" y="3016499"/>
            <a:ext cx="1705129" cy="3351985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17" name="Freeform 17"/>
          <p:cNvSpPr/>
          <p:nvPr/>
        </p:nvSpPr>
        <p:spPr>
          <a:xfrm>
            <a:off x="14314326" y="6394842"/>
            <a:ext cx="924646" cy="924646"/>
          </a:xfrm>
          <a:custGeom>
            <a:avLst/>
            <a:gdLst/>
            <a:ahLst/>
            <a:cxnLst/>
            <a:rect l="l" t="t" r="r" b="b"/>
            <a:pathLst>
              <a:path w="924646" h="924646">
                <a:moveTo>
                  <a:pt x="0" y="0"/>
                </a:moveTo>
                <a:lnTo>
                  <a:pt x="924646" y="0"/>
                </a:lnTo>
                <a:lnTo>
                  <a:pt x="924646" y="924646"/>
                </a:lnTo>
                <a:lnTo>
                  <a:pt x="0" y="9246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8" name="Group 18"/>
          <p:cNvGrpSpPr/>
          <p:nvPr/>
        </p:nvGrpSpPr>
        <p:grpSpPr>
          <a:xfrm>
            <a:off x="14239929" y="7946366"/>
            <a:ext cx="2234980" cy="1133540"/>
            <a:chOff x="0" y="0"/>
            <a:chExt cx="588637" cy="29854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88637" cy="298545"/>
            </a:xfrm>
            <a:custGeom>
              <a:avLst/>
              <a:gdLst/>
              <a:ahLst/>
              <a:cxnLst/>
              <a:rect l="l" t="t" r="r" b="b"/>
              <a:pathLst>
                <a:path w="588637" h="298545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67370"/>
                  </a:lnTo>
                  <a:cubicBezTo>
                    <a:pt x="588637" y="275638"/>
                    <a:pt x="585352" y="283568"/>
                    <a:pt x="579506" y="289414"/>
                  </a:cubicBezTo>
                  <a:cubicBezTo>
                    <a:pt x="573659" y="295261"/>
                    <a:pt x="565729" y="298545"/>
                    <a:pt x="557461" y="298545"/>
                  </a:cubicBezTo>
                  <a:lnTo>
                    <a:pt x="31176" y="298545"/>
                  </a:lnTo>
                  <a:cubicBezTo>
                    <a:pt x="13958" y="298545"/>
                    <a:pt x="0" y="284588"/>
                    <a:pt x="0" y="26737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588637" cy="336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5131580" y="7315272"/>
            <a:ext cx="335333" cy="512373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22" name="AutoShape 22"/>
          <p:cNvSpPr/>
          <p:nvPr/>
        </p:nvSpPr>
        <p:spPr>
          <a:xfrm flipH="1">
            <a:off x="4302492" y="7019473"/>
            <a:ext cx="160104" cy="591051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23" name="Group 23"/>
          <p:cNvGrpSpPr/>
          <p:nvPr/>
        </p:nvGrpSpPr>
        <p:grpSpPr>
          <a:xfrm>
            <a:off x="3115811" y="7662017"/>
            <a:ext cx="2234980" cy="923006"/>
            <a:chOff x="0" y="0"/>
            <a:chExt cx="588637" cy="24309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88637" cy="243096"/>
            </a:xfrm>
            <a:custGeom>
              <a:avLst/>
              <a:gdLst/>
              <a:ahLst/>
              <a:cxnLst/>
              <a:rect l="l" t="t" r="r" b="b"/>
              <a:pathLst>
                <a:path w="588637" h="243096">
                  <a:moveTo>
                    <a:pt x="31176" y="0"/>
                  </a:moveTo>
                  <a:lnTo>
                    <a:pt x="557461" y="0"/>
                  </a:lnTo>
                  <a:cubicBezTo>
                    <a:pt x="574679" y="0"/>
                    <a:pt x="588637" y="13958"/>
                    <a:pt x="588637" y="31176"/>
                  </a:cubicBezTo>
                  <a:lnTo>
                    <a:pt x="588637" y="211920"/>
                  </a:lnTo>
                  <a:cubicBezTo>
                    <a:pt x="588637" y="229138"/>
                    <a:pt x="574679" y="243096"/>
                    <a:pt x="557461" y="243096"/>
                  </a:cubicBezTo>
                  <a:lnTo>
                    <a:pt x="31176" y="243096"/>
                  </a:lnTo>
                  <a:cubicBezTo>
                    <a:pt x="22907" y="243096"/>
                    <a:pt x="14978" y="239812"/>
                    <a:pt x="9131" y="233965"/>
                  </a:cubicBezTo>
                  <a:cubicBezTo>
                    <a:pt x="3285" y="228118"/>
                    <a:pt x="0" y="220189"/>
                    <a:pt x="0" y="211920"/>
                  </a:cubicBezTo>
                  <a:lnTo>
                    <a:pt x="0" y="31176"/>
                  </a:lnTo>
                  <a:cubicBezTo>
                    <a:pt x="0" y="13958"/>
                    <a:pt x="13958" y="0"/>
                    <a:pt x="311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88637" cy="281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876584" y="7587038"/>
            <a:ext cx="996738" cy="997986"/>
          </a:xfrm>
          <a:custGeom>
            <a:avLst/>
            <a:gdLst/>
            <a:ahLst/>
            <a:cxnLst/>
            <a:rect l="l" t="t" r="r" b="b"/>
            <a:pathLst>
              <a:path w="996738" h="997986">
                <a:moveTo>
                  <a:pt x="0" y="0"/>
                </a:moveTo>
                <a:lnTo>
                  <a:pt x="996738" y="0"/>
                </a:lnTo>
                <a:lnTo>
                  <a:pt x="996738" y="997985"/>
                </a:lnTo>
                <a:lnTo>
                  <a:pt x="0" y="997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7" name="Freeform 27"/>
          <p:cNvSpPr/>
          <p:nvPr/>
        </p:nvSpPr>
        <p:spPr>
          <a:xfrm>
            <a:off x="4742239" y="4419314"/>
            <a:ext cx="1217104" cy="1217104"/>
          </a:xfrm>
          <a:custGeom>
            <a:avLst/>
            <a:gdLst/>
            <a:ahLst/>
            <a:cxnLst/>
            <a:rect l="l" t="t" r="r" b="b"/>
            <a:pathLst>
              <a:path w="1217104" h="1217104">
                <a:moveTo>
                  <a:pt x="0" y="0"/>
                </a:moveTo>
                <a:lnTo>
                  <a:pt x="1217104" y="0"/>
                </a:lnTo>
                <a:lnTo>
                  <a:pt x="1217104" y="1217104"/>
                </a:lnTo>
                <a:lnTo>
                  <a:pt x="0" y="12171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8" name="AutoShape 28"/>
          <p:cNvSpPr/>
          <p:nvPr/>
        </p:nvSpPr>
        <p:spPr>
          <a:xfrm>
            <a:off x="10408390" y="3474745"/>
            <a:ext cx="1958564" cy="2845895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lv-LV"/>
          </a:p>
        </p:txBody>
      </p:sp>
      <p:sp>
        <p:nvSpPr>
          <p:cNvPr id="29" name="Freeform 29"/>
          <p:cNvSpPr/>
          <p:nvPr/>
        </p:nvSpPr>
        <p:spPr>
          <a:xfrm>
            <a:off x="8284350" y="1028700"/>
            <a:ext cx="2013100" cy="1917478"/>
          </a:xfrm>
          <a:custGeom>
            <a:avLst/>
            <a:gdLst/>
            <a:ahLst/>
            <a:cxnLst/>
            <a:rect l="l" t="t" r="r" b="b"/>
            <a:pathLst>
              <a:path w="2013100" h="1917478">
                <a:moveTo>
                  <a:pt x="0" y="0"/>
                </a:moveTo>
                <a:lnTo>
                  <a:pt x="2013100" y="0"/>
                </a:lnTo>
                <a:lnTo>
                  <a:pt x="2013100" y="1917478"/>
                </a:lnTo>
                <a:lnTo>
                  <a:pt x="0" y="19174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0" name="TextBox 30"/>
          <p:cNvSpPr txBox="1"/>
          <p:nvPr/>
        </p:nvSpPr>
        <p:spPr>
          <a:xfrm>
            <a:off x="4462596" y="6022053"/>
            <a:ext cx="1739615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Dzīvesvietā</a:t>
            </a:r>
          </a:p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(līdz 6 mēnešiem)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5953" y="371724"/>
            <a:ext cx="6115701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SOCIĀLĀS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REHABILITĀCIJAS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PAKALPOJUMS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421092" y="3363620"/>
            <a:ext cx="1739615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Pakalpojums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314326" y="8164673"/>
            <a:ext cx="2086185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Kopš</a:t>
            </a:r>
          </a:p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2020. gada tāda nav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264606" y="7919103"/>
            <a:ext cx="193739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Pusaudžu resursu centrs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993155" y="4685050"/>
            <a:ext cx="982578" cy="965382"/>
          </a:xfrm>
          <a:custGeom>
            <a:avLst/>
            <a:gdLst/>
            <a:ahLst/>
            <a:cxnLst/>
            <a:rect l="l" t="t" r="r" b="b"/>
            <a:pathLst>
              <a:path w="982578" h="965382">
                <a:moveTo>
                  <a:pt x="0" y="0"/>
                </a:moveTo>
                <a:lnTo>
                  <a:pt x="982577" y="0"/>
                </a:lnTo>
                <a:lnTo>
                  <a:pt x="982577" y="965382"/>
                </a:lnTo>
                <a:lnTo>
                  <a:pt x="0" y="9653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95811" y="9258300"/>
            <a:ext cx="1879614" cy="187961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717">
                <a:alpha val="74902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560633" y="9761784"/>
            <a:ext cx="1149971" cy="436323"/>
          </a:xfrm>
          <a:custGeom>
            <a:avLst/>
            <a:gdLst/>
            <a:ahLst/>
            <a:cxnLst/>
            <a:rect l="l" t="t" r="r" b="b"/>
            <a:pathLst>
              <a:path w="1149971" h="436323">
                <a:moveTo>
                  <a:pt x="0" y="0"/>
                </a:moveTo>
                <a:lnTo>
                  <a:pt x="1149971" y="0"/>
                </a:lnTo>
                <a:lnTo>
                  <a:pt x="1149971" y="436323"/>
                </a:lnTo>
                <a:lnTo>
                  <a:pt x="0" y="436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5166337" y="337757"/>
            <a:ext cx="2788592" cy="2788592"/>
          </a:xfrm>
          <a:custGeom>
            <a:avLst/>
            <a:gdLst/>
            <a:ahLst/>
            <a:cxnLst/>
            <a:rect l="l" t="t" r="r" b="b"/>
            <a:pathLst>
              <a:path w="2788592" h="2788592">
                <a:moveTo>
                  <a:pt x="0" y="0"/>
                </a:moveTo>
                <a:lnTo>
                  <a:pt x="2788593" y="0"/>
                </a:lnTo>
                <a:lnTo>
                  <a:pt x="2788593" y="2788593"/>
                </a:lnTo>
                <a:lnTo>
                  <a:pt x="0" y="278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495953" y="371724"/>
            <a:ext cx="8827264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KONSTATĒTI 10 TRŪKUMI NORMATĪVAJOS AKTOS, NO TIEM BŪTISKĀKIE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7249" y="4173300"/>
            <a:ext cx="15903385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1. Normatīvajos aktos nav skaidrojuma terminam “obligāta ārstēšana” un obligātā ārstēšana nav noteikta veselības aprūpes jomu regulējošos normatīvajos aktos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2. Obligātās ārstēšanas regulējums ir pretrunā Ārstniecības likumā noteiktajam,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ka atkarības slimnieku ārstēšana notiek labprātīgi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3. Ārsta tiesībām atteikties no turpmākas pacienta ārstēšanas nav noteikts izņēmums attiecībā uz bērniem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95811" y="9258300"/>
            <a:ext cx="1879614" cy="187961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717">
                <a:alpha val="74902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560633" y="9761784"/>
            <a:ext cx="1149971" cy="436323"/>
          </a:xfrm>
          <a:custGeom>
            <a:avLst/>
            <a:gdLst/>
            <a:ahLst/>
            <a:cxnLst/>
            <a:rect l="l" t="t" r="r" b="b"/>
            <a:pathLst>
              <a:path w="1149971" h="436323">
                <a:moveTo>
                  <a:pt x="0" y="0"/>
                </a:moveTo>
                <a:lnTo>
                  <a:pt x="1149971" y="0"/>
                </a:lnTo>
                <a:lnTo>
                  <a:pt x="1149971" y="436323"/>
                </a:lnTo>
                <a:lnTo>
                  <a:pt x="0" y="436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TextBox 6"/>
          <p:cNvSpPr txBox="1"/>
          <p:nvPr/>
        </p:nvSpPr>
        <p:spPr>
          <a:xfrm>
            <a:off x="495953" y="371724"/>
            <a:ext cx="9239464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VESELĪBAS MINISTRIJAI SNIEGTI 20 PRIEKŠLIKUMI, NO TIEM BŪTISKĀKIE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7249" y="4342862"/>
            <a:ext cx="15903385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7500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Novērst situāciju, ka valstī nedarbojas bērna obligātās ārstēšanas mehānisms </a:t>
            </a:r>
          </a:p>
          <a:p>
            <a:pPr marL="647700" lvl="1" indent="-323850" algn="l">
              <a:lnSpc>
                <a:spcPts val="7500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Nodrošināt, lai ģimenes ārsti bez kavēšanās saņem informāciju par savu pacientu</a:t>
            </a:r>
          </a:p>
          <a:p>
            <a:pPr marL="647700" lvl="1" indent="-323850" algn="l">
              <a:lnSpc>
                <a:spcPts val="7500"/>
              </a:lnSpc>
              <a:buAutoNum type="arabicPeriod"/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Nodrošināt atbilstošu finansējumu narkoloģiskās palīdzības sniegšanai bērniem</a:t>
            </a:r>
          </a:p>
        </p:txBody>
      </p:sp>
      <p:sp>
        <p:nvSpPr>
          <p:cNvPr id="8" name="Freeform 8"/>
          <p:cNvSpPr/>
          <p:nvPr/>
        </p:nvSpPr>
        <p:spPr>
          <a:xfrm>
            <a:off x="13772367" y="125175"/>
            <a:ext cx="4303059" cy="4114800"/>
          </a:xfrm>
          <a:custGeom>
            <a:avLst/>
            <a:gdLst/>
            <a:ahLst/>
            <a:cxnLst/>
            <a:rect l="l" t="t" r="r" b="b"/>
            <a:pathLst>
              <a:path w="4303059" h="4114800">
                <a:moveTo>
                  <a:pt x="0" y="0"/>
                </a:moveTo>
                <a:lnTo>
                  <a:pt x="4303059" y="0"/>
                </a:lnTo>
                <a:lnTo>
                  <a:pt x="43030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9" name="TextBox 9"/>
          <p:cNvSpPr txBox="1"/>
          <p:nvPr/>
        </p:nvSpPr>
        <p:spPr>
          <a:xfrm rot="-1983617">
            <a:off x="14779527" y="2004834"/>
            <a:ext cx="2241432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Now Bold"/>
                <a:ea typeface="Now Bold"/>
                <a:cs typeface="Now Bold"/>
                <a:sym typeface="Now Bold"/>
              </a:rPr>
              <a:t>TERMIŅŠ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Now Bold"/>
                <a:ea typeface="Now Bold"/>
                <a:cs typeface="Now Bold"/>
                <a:sym typeface="Now Bold"/>
              </a:rPr>
              <a:t>2025. GADA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5757"/>
                </a:solidFill>
                <a:latin typeface="Now Bold"/>
                <a:ea typeface="Now Bold"/>
                <a:cs typeface="Now Bold"/>
                <a:sym typeface="Now Bold"/>
              </a:rPr>
              <a:t>1. MARTS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95811" y="9258300"/>
            <a:ext cx="1879614" cy="187961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717">
                <a:alpha val="74902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560633" y="9761784"/>
            <a:ext cx="1149971" cy="436323"/>
          </a:xfrm>
          <a:custGeom>
            <a:avLst/>
            <a:gdLst/>
            <a:ahLst/>
            <a:cxnLst/>
            <a:rect l="l" t="t" r="r" b="b"/>
            <a:pathLst>
              <a:path w="1149971" h="436323">
                <a:moveTo>
                  <a:pt x="0" y="0"/>
                </a:moveTo>
                <a:lnTo>
                  <a:pt x="1149971" y="0"/>
                </a:lnTo>
                <a:lnTo>
                  <a:pt x="1149971" y="436323"/>
                </a:lnTo>
                <a:lnTo>
                  <a:pt x="0" y="436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3772367" y="125175"/>
            <a:ext cx="4303059" cy="4114800"/>
          </a:xfrm>
          <a:custGeom>
            <a:avLst/>
            <a:gdLst/>
            <a:ahLst/>
            <a:cxnLst/>
            <a:rect l="l" t="t" r="r" b="b"/>
            <a:pathLst>
              <a:path w="4303059" h="4114800">
                <a:moveTo>
                  <a:pt x="0" y="0"/>
                </a:moveTo>
                <a:lnTo>
                  <a:pt x="4303059" y="0"/>
                </a:lnTo>
                <a:lnTo>
                  <a:pt x="43030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495953" y="371724"/>
            <a:ext cx="9257385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LABKLĀJĪBAS MINISTRIJAI SNIEGTI 11 PRIEKŠLIKUMI, NO TIEM BŪTISKĀKIE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7249" y="4173300"/>
            <a:ext cx="13967838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1. Nodrošināt sociālās rehabilitācijas pakalpojumu institūcijā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2. Uzlabot sociālās rehabilitācijas pakalpojuma dzīvesvietā pieejamību visā valsts teritorijā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3. Nodrošināt atbilstošu finansējumu sociālās rehabilitācijas pakalpojumiem</a:t>
            </a:r>
          </a:p>
        </p:txBody>
      </p:sp>
      <p:sp>
        <p:nvSpPr>
          <p:cNvPr id="9" name="TextBox 9"/>
          <p:cNvSpPr txBox="1"/>
          <p:nvPr/>
        </p:nvSpPr>
        <p:spPr>
          <a:xfrm rot="-1983617">
            <a:off x="14779527" y="2004834"/>
            <a:ext cx="2241432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Now Bold"/>
                <a:ea typeface="Now Bold"/>
                <a:cs typeface="Now Bold"/>
                <a:sym typeface="Now Bold"/>
              </a:rPr>
              <a:t>TERMIŅŠ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Now Bold"/>
                <a:ea typeface="Now Bold"/>
                <a:cs typeface="Now Bold"/>
                <a:sym typeface="Now Bold"/>
              </a:rPr>
              <a:t>2025. GADA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5757"/>
                </a:solidFill>
                <a:latin typeface="Now Bold"/>
                <a:ea typeface="Now Bold"/>
                <a:cs typeface="Now Bold"/>
                <a:sym typeface="Now Bold"/>
              </a:rPr>
              <a:t>1. MARTS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Custom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Now Bold</vt:lpstr>
      <vt:lpstr>Now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kaitiguvielulietosana</dc:title>
  <dc:creator>Madlēna Arcimoviča</dc:creator>
  <cp:lastModifiedBy>Madlena Arcimoviča</cp:lastModifiedBy>
  <cp:revision>2</cp:revision>
  <dcterms:created xsi:type="dcterms:W3CDTF">2006-08-16T00:00:00Z</dcterms:created>
  <dcterms:modified xsi:type="dcterms:W3CDTF">2024-08-08T09:24:33Z</dcterms:modified>
  <dc:identifier>DAGMs1fsZIU</dc:identifier>
</cp:coreProperties>
</file>